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5" r:id="rId2"/>
  </p:sldMasterIdLst>
  <p:notesMasterIdLst>
    <p:notesMasterId r:id="rId3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12192000" cy="6858000"/>
  <p:notesSz cx="6858000" cy="9144000"/>
  <p:embeddedFontLst>
    <p:embeddedFont>
      <p:font typeface="Microsoft Yahei" panose="020B0503020204020204" pitchFamily="34" charset="-122"/>
      <p:regular r:id="rId32"/>
      <p:bold r:id="rId33"/>
    </p:embeddedFont>
    <p:embeddedFont>
      <p:font typeface="Lato" panose="020F0502020204030203" pitchFamily="34" charset="0"/>
      <p:regular r:id="rId34"/>
      <p:bold r:id="rId35"/>
      <p:italic r:id="rId36"/>
      <p:boldItalic r:id="rId37"/>
    </p:embeddedFont>
    <p:embeddedFont>
      <p:font typeface="Nunito" pitchFamily="2" charset="0"/>
      <p:regular r:id="rId38"/>
      <p:bold r:id="rId39"/>
      <p:italic r:id="rId40"/>
      <p:boldItalic r:id="rId41"/>
    </p:embeddedFont>
    <p:embeddedFont>
      <p:font typeface="Nunito Black" pitchFamily="2" charset="0"/>
      <p:bold r:id="rId42"/>
      <p:boldItalic r:id="rId43"/>
    </p:embeddedFont>
    <p:embeddedFont>
      <p:font typeface="Nunito ExtraBold" pitchFamily="2" charset="0"/>
      <p:bold r:id="rId44"/>
      <p:boldItalic r:id="rId45"/>
    </p:embeddedFont>
    <p:embeddedFont>
      <p:font typeface="Roboto" panose="02000000000000000000" pitchFamily="2" charset="0"/>
      <p:regular r:id="rId46"/>
      <p:bold r:id="rId47"/>
      <p:italic r:id="rId48"/>
      <p:boldItalic r:id="rId49"/>
    </p:embeddedFont>
    <p:embeddedFont>
      <p:font typeface="Trebuchet MS" panose="020B0603020202020204" pitchFamily="34" charset="0"/>
      <p:regular r:id="rId50"/>
      <p:bold r:id="rId51"/>
      <p:italic r:id="rId52"/>
      <p:boldItalic r:id="rId53"/>
    </p:embeddedFont>
    <p:embeddedFont>
      <p:font typeface="Ubuntu" panose="020B0504030602030204" pitchFamily="34" charset="0"/>
      <p:regular r:id="rId54"/>
      <p:bold r:id="rId55"/>
      <p:italic r:id="rId56"/>
      <p:boldItalic r:id="rId57"/>
    </p:embeddedFont>
    <p:embeddedFont>
      <p:font typeface="Ubuntu Medium" panose="020B0604030602030204" pitchFamily="34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2" roundtripDataSignature="AMtx7mimBFWO6RTbNES+nbzTYlRw+pF/1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font" Target="fonts/font24.fntdata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58" Type="http://schemas.openxmlformats.org/officeDocument/2006/relationships/font" Target="fonts/font27.fntdata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30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font" Target="fonts/font25.fntdata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2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59" Type="http://schemas.openxmlformats.org/officeDocument/2006/relationships/font" Target="fonts/font28.fntdata"/><Relationship Id="rId20" Type="http://schemas.openxmlformats.org/officeDocument/2006/relationships/slide" Target="slides/slide18.xml"/><Relationship Id="rId41" Type="http://schemas.openxmlformats.org/officeDocument/2006/relationships/font" Target="fonts/font10.fntdata"/><Relationship Id="rId54" Type="http://schemas.openxmlformats.org/officeDocument/2006/relationships/font" Target="fonts/font23.fntdata"/><Relationship Id="rId62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font" Target="fonts/font26.fntdata"/><Relationship Id="rId10" Type="http://schemas.openxmlformats.org/officeDocument/2006/relationships/slide" Target="slides/slide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Relationship Id="rId60" Type="http://schemas.openxmlformats.org/officeDocument/2006/relationships/font" Target="fonts/font29.fntdata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6" name="Google Shape;2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2369a0985a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g22369a0985a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2369a0985a_1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6" name="Google Shape;356;g22369a0985a_1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261e5580a6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4213" y="1143000"/>
            <a:ext cx="5487987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g2261e5580a6_1_141:notes"/>
          <p:cNvSpPr txBox="1">
            <a:spLocks noGrp="1"/>
          </p:cNvSpPr>
          <p:nvPr>
            <p:ph type="body" idx="1"/>
          </p:nvPr>
        </p:nvSpPr>
        <p:spPr>
          <a:xfrm>
            <a:off x="685771" y="4400418"/>
            <a:ext cx="5486100" cy="3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75" tIns="43025" rIns="86075" bIns="430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00"/>
          </a:p>
        </p:txBody>
      </p:sp>
      <p:sp>
        <p:nvSpPr>
          <p:cNvPr id="364" name="Google Shape;364;g2261e5580a6_1_141:notes"/>
          <p:cNvSpPr txBox="1">
            <a:spLocks noGrp="1"/>
          </p:cNvSpPr>
          <p:nvPr>
            <p:ph type="sldNum" idx="12"/>
          </p:nvPr>
        </p:nvSpPr>
        <p:spPr>
          <a:xfrm>
            <a:off x="3884447" y="8684954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75" tIns="43025" rIns="86075" bIns="430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261e5580a6_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4353" y="1143179"/>
            <a:ext cx="5927700" cy="30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" name="Google Shape;384;g2261e5580a6_1_118:notes"/>
          <p:cNvSpPr txBox="1">
            <a:spLocks noGrp="1"/>
          </p:cNvSpPr>
          <p:nvPr>
            <p:ph type="body" idx="1"/>
          </p:nvPr>
        </p:nvSpPr>
        <p:spPr>
          <a:xfrm>
            <a:off x="685771" y="4400418"/>
            <a:ext cx="5486100" cy="3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75" tIns="43025" rIns="86075" bIns="430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00"/>
          </a:p>
        </p:txBody>
      </p:sp>
      <p:sp>
        <p:nvSpPr>
          <p:cNvPr id="385" name="Google Shape;385;g2261e5580a6_1_118:notes"/>
          <p:cNvSpPr txBox="1">
            <a:spLocks noGrp="1"/>
          </p:cNvSpPr>
          <p:nvPr>
            <p:ph type="sldNum" idx="12"/>
          </p:nvPr>
        </p:nvSpPr>
        <p:spPr>
          <a:xfrm>
            <a:off x="3884447" y="8684954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75" tIns="43025" rIns="86075" bIns="430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261e5580a6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4353" y="1143179"/>
            <a:ext cx="5927700" cy="30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g2261e5580a6_1_128:notes"/>
          <p:cNvSpPr txBox="1">
            <a:spLocks noGrp="1"/>
          </p:cNvSpPr>
          <p:nvPr>
            <p:ph type="body" idx="1"/>
          </p:nvPr>
        </p:nvSpPr>
        <p:spPr>
          <a:xfrm>
            <a:off x="685771" y="4400418"/>
            <a:ext cx="5486100" cy="3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75" tIns="43025" rIns="86075" bIns="430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00"/>
          </a:p>
        </p:txBody>
      </p:sp>
      <p:sp>
        <p:nvSpPr>
          <p:cNvPr id="396" name="Google Shape;396;g2261e5580a6_1_128:notes"/>
          <p:cNvSpPr txBox="1">
            <a:spLocks noGrp="1"/>
          </p:cNvSpPr>
          <p:nvPr>
            <p:ph type="sldNum" idx="12"/>
          </p:nvPr>
        </p:nvSpPr>
        <p:spPr>
          <a:xfrm>
            <a:off x="3884447" y="8684954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75" tIns="43025" rIns="86075" bIns="430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0d68f3637d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4353" y="1143179"/>
            <a:ext cx="5927700" cy="30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g30d68f3637d_0_53:notes"/>
          <p:cNvSpPr txBox="1">
            <a:spLocks noGrp="1"/>
          </p:cNvSpPr>
          <p:nvPr>
            <p:ph type="body" idx="1"/>
          </p:nvPr>
        </p:nvSpPr>
        <p:spPr>
          <a:xfrm>
            <a:off x="685771" y="4400418"/>
            <a:ext cx="5486100" cy="3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75" tIns="43025" rIns="86075" bIns="430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00"/>
          </a:p>
        </p:txBody>
      </p:sp>
      <p:sp>
        <p:nvSpPr>
          <p:cNvPr id="406" name="Google Shape;406;g30d68f3637d_0_53:notes"/>
          <p:cNvSpPr txBox="1">
            <a:spLocks noGrp="1"/>
          </p:cNvSpPr>
          <p:nvPr>
            <p:ph type="sldNum" idx="12"/>
          </p:nvPr>
        </p:nvSpPr>
        <p:spPr>
          <a:xfrm>
            <a:off x="3884447" y="8684954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75" tIns="43025" rIns="86075" bIns="430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0d68f3637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4353" y="1143179"/>
            <a:ext cx="5927700" cy="30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" name="Google Shape;415;g30d68f3637d_0_66:notes"/>
          <p:cNvSpPr txBox="1">
            <a:spLocks noGrp="1"/>
          </p:cNvSpPr>
          <p:nvPr>
            <p:ph type="body" idx="1"/>
          </p:nvPr>
        </p:nvSpPr>
        <p:spPr>
          <a:xfrm>
            <a:off x="685771" y="4400418"/>
            <a:ext cx="5486100" cy="3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75" tIns="43025" rIns="86075" bIns="430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00"/>
          </a:p>
        </p:txBody>
      </p:sp>
      <p:sp>
        <p:nvSpPr>
          <p:cNvPr id="416" name="Google Shape;416;g30d68f3637d_0_66:notes"/>
          <p:cNvSpPr txBox="1">
            <a:spLocks noGrp="1"/>
          </p:cNvSpPr>
          <p:nvPr>
            <p:ph type="sldNum" idx="12"/>
          </p:nvPr>
        </p:nvSpPr>
        <p:spPr>
          <a:xfrm>
            <a:off x="3884447" y="8684954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75" tIns="43025" rIns="86075" bIns="430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f9b79eef13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4213" y="1143000"/>
            <a:ext cx="5487987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g1f9b79eef13_1_77:notes"/>
          <p:cNvSpPr txBox="1">
            <a:spLocks noGrp="1"/>
          </p:cNvSpPr>
          <p:nvPr>
            <p:ph type="body" idx="1"/>
          </p:nvPr>
        </p:nvSpPr>
        <p:spPr>
          <a:xfrm>
            <a:off x="685771" y="4400418"/>
            <a:ext cx="5486100" cy="3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75" tIns="43025" rIns="86075" bIns="430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00"/>
          </a:p>
        </p:txBody>
      </p:sp>
      <p:sp>
        <p:nvSpPr>
          <p:cNvPr id="426" name="Google Shape;426;g1f9b79eef13_1_77:notes"/>
          <p:cNvSpPr txBox="1">
            <a:spLocks noGrp="1"/>
          </p:cNvSpPr>
          <p:nvPr>
            <p:ph type="sldNum" idx="12"/>
          </p:nvPr>
        </p:nvSpPr>
        <p:spPr>
          <a:xfrm>
            <a:off x="3884447" y="8684954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75" tIns="43025" rIns="86075" bIns="430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261e5580a6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4353" y="1143179"/>
            <a:ext cx="5927700" cy="30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9" name="Google Shape;439;g2261e5580a6_1_103:notes"/>
          <p:cNvSpPr txBox="1">
            <a:spLocks noGrp="1"/>
          </p:cNvSpPr>
          <p:nvPr>
            <p:ph type="body" idx="1"/>
          </p:nvPr>
        </p:nvSpPr>
        <p:spPr>
          <a:xfrm>
            <a:off x="685771" y="4400418"/>
            <a:ext cx="5486100" cy="3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75" tIns="43025" rIns="86075" bIns="430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00"/>
          </a:p>
        </p:txBody>
      </p:sp>
      <p:sp>
        <p:nvSpPr>
          <p:cNvPr id="440" name="Google Shape;440;g2261e5580a6_1_103:notes"/>
          <p:cNvSpPr txBox="1">
            <a:spLocks noGrp="1"/>
          </p:cNvSpPr>
          <p:nvPr>
            <p:ph type="sldNum" idx="12"/>
          </p:nvPr>
        </p:nvSpPr>
        <p:spPr>
          <a:xfrm>
            <a:off x="3884447" y="8684954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75" tIns="43025" rIns="86075" bIns="430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2369a0985a_1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0" name="Google Shape;450;g22369a0985a_1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f9b79eef13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4353" y="1143179"/>
            <a:ext cx="5927774" cy="308629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g1f9b79eef13_1_67:notes"/>
          <p:cNvSpPr txBox="1">
            <a:spLocks noGrp="1"/>
          </p:cNvSpPr>
          <p:nvPr>
            <p:ph type="body" idx="1"/>
          </p:nvPr>
        </p:nvSpPr>
        <p:spPr>
          <a:xfrm>
            <a:off x="685771" y="4400418"/>
            <a:ext cx="5486164" cy="3600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75" tIns="43025" rIns="86075" bIns="430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00"/>
          </a:p>
        </p:txBody>
      </p:sp>
      <p:sp>
        <p:nvSpPr>
          <p:cNvPr id="215" name="Google Shape;215;g1f9b79eef13_1_67:notes"/>
          <p:cNvSpPr txBox="1">
            <a:spLocks noGrp="1"/>
          </p:cNvSpPr>
          <p:nvPr>
            <p:ph type="sldNum" idx="12"/>
          </p:nvPr>
        </p:nvSpPr>
        <p:spPr>
          <a:xfrm>
            <a:off x="3884447" y="8684954"/>
            <a:ext cx="2971673" cy="45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75" tIns="43025" rIns="86075" bIns="430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261e5580a6_1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4353" y="1143179"/>
            <a:ext cx="5927700" cy="30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7" name="Google Shape;457;g2261e5580a6_1_161:notes"/>
          <p:cNvSpPr txBox="1">
            <a:spLocks noGrp="1"/>
          </p:cNvSpPr>
          <p:nvPr>
            <p:ph type="body" idx="1"/>
          </p:nvPr>
        </p:nvSpPr>
        <p:spPr>
          <a:xfrm>
            <a:off x="685771" y="4400418"/>
            <a:ext cx="5486100" cy="3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75" tIns="43025" rIns="86075" bIns="430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00"/>
          </a:p>
        </p:txBody>
      </p:sp>
      <p:sp>
        <p:nvSpPr>
          <p:cNvPr id="458" name="Google Shape;458;g2261e5580a6_1_161:notes"/>
          <p:cNvSpPr txBox="1">
            <a:spLocks noGrp="1"/>
          </p:cNvSpPr>
          <p:nvPr>
            <p:ph type="sldNum" idx="12"/>
          </p:nvPr>
        </p:nvSpPr>
        <p:spPr>
          <a:xfrm>
            <a:off x="3884447" y="8684954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75" tIns="43025" rIns="86075" bIns="430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2369a0985a_1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4353" y="1143179"/>
            <a:ext cx="5927700" cy="30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7" name="Google Shape;467;g22369a0985a_1_201:notes"/>
          <p:cNvSpPr txBox="1">
            <a:spLocks noGrp="1"/>
          </p:cNvSpPr>
          <p:nvPr>
            <p:ph type="body" idx="1"/>
          </p:nvPr>
        </p:nvSpPr>
        <p:spPr>
          <a:xfrm>
            <a:off x="685771" y="4400418"/>
            <a:ext cx="5486100" cy="3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75" tIns="43025" rIns="86075" bIns="430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00"/>
          </a:p>
        </p:txBody>
      </p:sp>
      <p:sp>
        <p:nvSpPr>
          <p:cNvPr id="468" name="Google Shape;468;g22369a0985a_1_201:notes"/>
          <p:cNvSpPr txBox="1">
            <a:spLocks noGrp="1"/>
          </p:cNvSpPr>
          <p:nvPr>
            <p:ph type="sldNum" idx="12"/>
          </p:nvPr>
        </p:nvSpPr>
        <p:spPr>
          <a:xfrm>
            <a:off x="3884447" y="8684954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75" tIns="43025" rIns="86075" bIns="430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2369a0985a_1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4353" y="1143179"/>
            <a:ext cx="5927700" cy="30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g22369a0985a_1_216:notes"/>
          <p:cNvSpPr txBox="1">
            <a:spLocks noGrp="1"/>
          </p:cNvSpPr>
          <p:nvPr>
            <p:ph type="body" idx="1"/>
          </p:nvPr>
        </p:nvSpPr>
        <p:spPr>
          <a:xfrm>
            <a:off x="685771" y="4400418"/>
            <a:ext cx="5486100" cy="3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75" tIns="43025" rIns="86075" bIns="430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00"/>
          </a:p>
        </p:txBody>
      </p:sp>
      <p:sp>
        <p:nvSpPr>
          <p:cNvPr id="479" name="Google Shape;479;g22369a0985a_1_216:notes"/>
          <p:cNvSpPr txBox="1">
            <a:spLocks noGrp="1"/>
          </p:cNvSpPr>
          <p:nvPr>
            <p:ph type="sldNum" idx="12"/>
          </p:nvPr>
        </p:nvSpPr>
        <p:spPr>
          <a:xfrm>
            <a:off x="3884447" y="8684954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75" tIns="43025" rIns="86075" bIns="430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2369a0985a_1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4353" y="1143179"/>
            <a:ext cx="5927700" cy="30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g22369a0985a_1_239:notes"/>
          <p:cNvSpPr txBox="1">
            <a:spLocks noGrp="1"/>
          </p:cNvSpPr>
          <p:nvPr>
            <p:ph type="body" idx="1"/>
          </p:nvPr>
        </p:nvSpPr>
        <p:spPr>
          <a:xfrm>
            <a:off x="685771" y="4400418"/>
            <a:ext cx="5486100" cy="3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75" tIns="43025" rIns="86075" bIns="430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00"/>
          </a:p>
        </p:txBody>
      </p:sp>
      <p:sp>
        <p:nvSpPr>
          <p:cNvPr id="493" name="Google Shape;493;g22369a0985a_1_239:notes"/>
          <p:cNvSpPr txBox="1">
            <a:spLocks noGrp="1"/>
          </p:cNvSpPr>
          <p:nvPr>
            <p:ph type="sldNum" idx="12"/>
          </p:nvPr>
        </p:nvSpPr>
        <p:spPr>
          <a:xfrm>
            <a:off x="3884447" y="8684954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75" tIns="43025" rIns="86075" bIns="430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235896ab62_1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4353" y="1143179"/>
            <a:ext cx="5927700" cy="30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9" name="Google Shape;509;g2235896ab62_1_131:notes"/>
          <p:cNvSpPr txBox="1">
            <a:spLocks noGrp="1"/>
          </p:cNvSpPr>
          <p:nvPr>
            <p:ph type="body" idx="1"/>
          </p:nvPr>
        </p:nvSpPr>
        <p:spPr>
          <a:xfrm>
            <a:off x="685771" y="4400418"/>
            <a:ext cx="5486100" cy="3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75" tIns="43025" rIns="86075" bIns="430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00"/>
          </a:p>
        </p:txBody>
      </p:sp>
      <p:sp>
        <p:nvSpPr>
          <p:cNvPr id="510" name="Google Shape;510;g2235896ab62_1_131:notes"/>
          <p:cNvSpPr txBox="1">
            <a:spLocks noGrp="1"/>
          </p:cNvSpPr>
          <p:nvPr>
            <p:ph type="sldNum" idx="12"/>
          </p:nvPr>
        </p:nvSpPr>
        <p:spPr>
          <a:xfrm>
            <a:off x="3884447" y="8684954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75" tIns="43025" rIns="86075" bIns="430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235896ab62_1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4353" y="1143179"/>
            <a:ext cx="5927700" cy="30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6" name="Google Shape;526;g2235896ab62_1_151:notes"/>
          <p:cNvSpPr txBox="1">
            <a:spLocks noGrp="1"/>
          </p:cNvSpPr>
          <p:nvPr>
            <p:ph type="body" idx="1"/>
          </p:nvPr>
        </p:nvSpPr>
        <p:spPr>
          <a:xfrm>
            <a:off x="685771" y="4400418"/>
            <a:ext cx="5486100" cy="3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75" tIns="43025" rIns="86075" bIns="430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00"/>
          </a:p>
        </p:txBody>
      </p:sp>
      <p:sp>
        <p:nvSpPr>
          <p:cNvPr id="527" name="Google Shape;527;g2235896ab62_1_151:notes"/>
          <p:cNvSpPr txBox="1">
            <a:spLocks noGrp="1"/>
          </p:cNvSpPr>
          <p:nvPr>
            <p:ph type="sldNum" idx="12"/>
          </p:nvPr>
        </p:nvSpPr>
        <p:spPr>
          <a:xfrm>
            <a:off x="3884447" y="8684954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75" tIns="43025" rIns="86075" bIns="430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2369a0985a_1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0" name="Google Shape;540;g22369a0985a_1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2369a0985a_1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4353" y="1143179"/>
            <a:ext cx="5927700" cy="30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7" name="Google Shape;547;g22369a0985a_1_270:notes"/>
          <p:cNvSpPr txBox="1">
            <a:spLocks noGrp="1"/>
          </p:cNvSpPr>
          <p:nvPr>
            <p:ph type="body" idx="1"/>
          </p:nvPr>
        </p:nvSpPr>
        <p:spPr>
          <a:xfrm>
            <a:off x="685771" y="4400418"/>
            <a:ext cx="5486100" cy="3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75" tIns="43025" rIns="86075" bIns="430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00"/>
          </a:p>
        </p:txBody>
      </p:sp>
      <p:sp>
        <p:nvSpPr>
          <p:cNvPr id="548" name="Google Shape;548;g22369a0985a_1_270:notes"/>
          <p:cNvSpPr txBox="1">
            <a:spLocks noGrp="1"/>
          </p:cNvSpPr>
          <p:nvPr>
            <p:ph type="sldNum" idx="12"/>
          </p:nvPr>
        </p:nvSpPr>
        <p:spPr>
          <a:xfrm>
            <a:off x="3884447" y="8684954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75" tIns="43025" rIns="86075" bIns="430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235896ab62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4353" y="1143179"/>
            <a:ext cx="5927700" cy="30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8" name="Google Shape;558;g2235896ab62_1_170:notes"/>
          <p:cNvSpPr txBox="1">
            <a:spLocks noGrp="1"/>
          </p:cNvSpPr>
          <p:nvPr>
            <p:ph type="body" idx="1"/>
          </p:nvPr>
        </p:nvSpPr>
        <p:spPr>
          <a:xfrm>
            <a:off x="685771" y="4400418"/>
            <a:ext cx="5486100" cy="3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75" tIns="43025" rIns="86075" bIns="430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00"/>
          </a:p>
        </p:txBody>
      </p:sp>
      <p:sp>
        <p:nvSpPr>
          <p:cNvPr id="559" name="Google Shape;559;g2235896ab62_1_170:notes"/>
          <p:cNvSpPr txBox="1">
            <a:spLocks noGrp="1"/>
          </p:cNvSpPr>
          <p:nvPr>
            <p:ph type="sldNum" idx="12"/>
          </p:nvPr>
        </p:nvSpPr>
        <p:spPr>
          <a:xfrm>
            <a:off x="3884447" y="8684954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075" tIns="43025" rIns="86075" bIns="430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235896ab6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2235896ab6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235896ab62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g2235896ab62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2369a0985a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22369a0985a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2369a0985a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22369a0985a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261e5580a6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g2261e5580a6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0d68f3637d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30d68f3637d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0d68f3637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g30d68f3637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标题幻灯片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4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24" name="Google Shape;24;p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 extrusionOk="0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69019"/>
              </a:schemeClr>
            </a:solidFill>
            <a:ln>
              <a:noFill/>
            </a:ln>
          </p:spPr>
        </p:sp>
        <p:cxnSp>
          <p:nvCxnSpPr>
            <p:cNvPr id="25" name="Google Shape;25;p4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019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" name="Google Shape;26;p4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019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" name="Google Shape;27;p4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4901"/>
              </a:schemeClr>
            </a:solidFill>
            <a:ln>
              <a:noFill/>
            </a:ln>
          </p:spPr>
        </p:sp>
        <p:sp>
          <p:nvSpPr>
            <p:cNvPr id="28" name="Google Shape;28;p4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9" name="Google Shape;29;p4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09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019"/>
              </a:srgbClr>
            </a:solidFill>
            <a:ln>
              <a:noFill/>
            </a:ln>
          </p:spPr>
        </p:sp>
        <p:sp>
          <p:nvSpPr>
            <p:cNvPr id="31" name="Google Shape;31;p4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019"/>
              </a:schemeClr>
            </a:solidFill>
            <a:ln>
              <a:noFill/>
            </a:ln>
          </p:spPr>
        </p:sp>
        <p:sp>
          <p:nvSpPr>
            <p:cNvPr id="32" name="Google Shape;32;p4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33" name="Google Shape;33;p4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09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" name="Google Shape;34;p4"/>
          <p:cNvSpPr txBox="1"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描述">
  <p:cSld name="标题和描述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带描述的引言">
  <p:cSld name="带描述的引言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body" idx="2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0" i="0" u="none" strike="noStrike" cap="non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0" i="0" u="none" strike="noStrike" cap="non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名片">
  <p:cSld name="名片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引言名片">
  <p:cSld name="引言名片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6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0" i="0" u="none" strike="noStrike" cap="non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0" i="0" u="none" strike="noStrike" cap="non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真或假">
  <p:cSld name="真或假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1"/>
          </p:nvPr>
        </p:nvSpPr>
        <p:spPr>
          <a:xfrm rot="5400000">
            <a:off x="3035281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body" idx="1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bg>
      <p:bgPr>
        <a:solidFill>
          <a:schemeClr val="l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f9b79eef13_1_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g1f9b79eef13_1_12"/>
          <p:cNvSpPr/>
          <p:nvPr/>
        </p:nvSpPr>
        <p:spPr>
          <a:xfrm>
            <a:off x="0" y="6760200"/>
            <a:ext cx="12192000" cy="97800"/>
          </a:xfrm>
          <a:prstGeom prst="rect">
            <a:avLst/>
          </a:prstGeom>
          <a:solidFill>
            <a:srgbClr val="2F77A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F77A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1f9b79eef13_1_12"/>
          <p:cNvSpPr txBox="1"/>
          <p:nvPr/>
        </p:nvSpPr>
        <p:spPr>
          <a:xfrm>
            <a:off x="0" y="6457800"/>
            <a:ext cx="244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2F77A4"/>
                </a:solidFill>
                <a:latin typeface="Lato"/>
                <a:ea typeface="Lato"/>
                <a:cs typeface="Lato"/>
                <a:sym typeface="Lato"/>
              </a:rPr>
              <a:t>Project for </a:t>
            </a:r>
            <a:r>
              <a:rPr lang="en-US" sz="1400" b="1" i="1" u="none" strike="noStrike" cap="none">
                <a:solidFill>
                  <a:srgbClr val="2F77A4"/>
                </a:solidFill>
                <a:latin typeface="Lato"/>
                <a:ea typeface="Lato"/>
                <a:cs typeface="Lato"/>
                <a:sym typeface="Lato"/>
              </a:rPr>
              <a:t>Web Intelligence</a:t>
            </a:r>
            <a:endParaRPr sz="1400" b="1" i="1" u="none" strike="noStrike" cap="none">
              <a:solidFill>
                <a:srgbClr val="2F77A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f9b79eef13_1_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g1f9b79eef13_1_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2" name="Google Shape;152;g1f9b79eef13_1_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1f9b79eef13_1_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1f9b79eef13_1_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f9b79eef13_1_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1f9b79eef13_1_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g1f9b79eef13_1_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g1f9b79eef13_1_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g1f9b79eef13_1_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f9b79eef13_1_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g1f9b79eef13_1_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g1f9b79eef13_1_2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g1f9b79eef13_1_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g1f9b79eef13_1_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g1f9b79eef13_1_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f9b79eef13_1_3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g1f9b79eef13_1_31"/>
          <p:cNvSpPr txBox="1">
            <a:spLocks noGrp="1"/>
          </p:cNvSpPr>
          <p:nvPr>
            <p:ph type="body" idx="1"/>
          </p:nvPr>
        </p:nvSpPr>
        <p:spPr>
          <a:xfrm>
            <a:off x="1186774" y="1778438"/>
            <a:ext cx="48735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1" name="Google Shape;171;g1f9b79eef13_1_31"/>
          <p:cNvSpPr txBox="1">
            <a:spLocks noGrp="1"/>
          </p:cNvSpPr>
          <p:nvPr>
            <p:ph type="body" idx="2"/>
          </p:nvPr>
        </p:nvSpPr>
        <p:spPr>
          <a:xfrm>
            <a:off x="1186774" y="2665379"/>
            <a:ext cx="48735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g1f9b79eef13_1_31"/>
          <p:cNvSpPr txBox="1">
            <a:spLocks noGrp="1"/>
          </p:cNvSpPr>
          <p:nvPr>
            <p:ph type="body" idx="3"/>
          </p:nvPr>
        </p:nvSpPr>
        <p:spPr>
          <a:xfrm>
            <a:off x="6256938" y="1778438"/>
            <a:ext cx="48975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3" name="Google Shape;173;g1f9b79eef13_1_31"/>
          <p:cNvSpPr txBox="1">
            <a:spLocks noGrp="1"/>
          </p:cNvSpPr>
          <p:nvPr>
            <p:ph type="body" idx="4"/>
          </p:nvPr>
        </p:nvSpPr>
        <p:spPr>
          <a:xfrm>
            <a:off x="6256938" y="2665379"/>
            <a:ext cx="48975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g1f9b79eef13_1_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1f9b79eef13_1_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g1f9b79eef13_1_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f9b79eef13_1_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g1f9b79eef13_1_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g1f9b79eef13_1_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1f9b79eef13_1_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f9b79eef13_1_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1f9b79eef13_1_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g1f9b79eef13_1_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f9b79eef13_1_4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41652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g1f9b79eef13_1_49"/>
          <p:cNvSpPr>
            <a:spLocks noGrp="1"/>
          </p:cNvSpPr>
          <p:nvPr>
            <p:ph type="pic" idx="2"/>
          </p:nvPr>
        </p:nvSpPr>
        <p:spPr>
          <a:xfrm>
            <a:off x="5183188" y="457201"/>
            <a:ext cx="6172200" cy="54039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g1f9b79eef13_1_4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41652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90" name="Google Shape;190;g1f9b79eef13_1_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g1f9b79eef13_1_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g1f9b79eef13_1_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版" type="vertTitleAndTx">
  <p:cSld name="VERTICAL_TITLE_AND_VERTICAL_TEX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f9b79eef13_1_56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g1f9b79eef13_1_56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g1f9b79eef13_1_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g1f9b79eef13_1_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g1f9b79eef13_1_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" type="objOnly">
  <p:cSld name="OBJECT_ONLY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f9b79eef13_1_62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10515600" cy="58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g1f9b79eef13_1_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g1f9b79eef13_1_6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g1f9b79eef13_1_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2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body" idx="2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body" idx="3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body" idx="4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2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>
            <a:spLocks noGrp="1"/>
          </p:cNvSpPr>
          <p:nvPr>
            <p:ph type="pic" idx="2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12"/>
          <p:cNvSpPr txBox="1">
            <a:spLocks noGrp="1"/>
          </p:cNvSpPr>
          <p:nvPr>
            <p:ph type="body" idx="1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" name="Google Shape;7;p3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019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8;p3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019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" name="Google Shape;9;p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4901"/>
              </a:schemeClr>
            </a:solidFill>
            <a:ln>
              <a:noFill/>
            </a:ln>
          </p:spPr>
        </p:sp>
        <p:sp>
          <p:nvSpPr>
            <p:cNvPr id="10" name="Google Shape;10;p3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Google Shape;11;p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09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3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019"/>
              </a:srgbClr>
            </a:solidFill>
            <a:ln>
              <a:noFill/>
            </a:ln>
          </p:spPr>
        </p:sp>
        <p:sp>
          <p:nvSpPr>
            <p:cNvPr id="13" name="Google Shape;13;p3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019"/>
              </a:schemeClr>
            </a:solidFill>
            <a:ln>
              <a:noFill/>
            </a:ln>
          </p:spPr>
        </p:sp>
        <p:sp>
          <p:nvSpPr>
            <p:cNvPr id="14" name="Google Shape;14;p3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15" name="Google Shape;15;p3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09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6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f9b79eef13_1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g1f9b79eef13_1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2" name="Google Shape;142;g1f9b79eef13_1_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g1f9b79eef13_1_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4" name="Google Shape;144;g1f9b79eef13_1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www.statista.com/statistics/1130533/global-market-value-of-carmakers-by-market-cap/" TargetMode="External"/><Relationship Id="rId5" Type="http://schemas.openxmlformats.org/officeDocument/2006/relationships/hyperlink" Target="https://www.statista.com/chart/27733/battery-electric-vehicles-manufacturers/" TargetMode="Externa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lectrek.co/2021/04/22/elon-musk-dismisses-valid-criticism-of-tesla-weird-attacks-media/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observer.com/2021/03/tesla-full-self-driving-beta-level-2-not-self-drivin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www.caranddriver.com/news/a35785277/tesla-fsd-california-self-driving/" TargetMode="External"/><Relationship Id="rId11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hyperlink" Target="https://en.wikipedia.org/wiki/Criticism_of_Tesla,_Inc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s://www.bnnbloomberg.ca/tesla-crash-involving-well-known-actor-draws-attention-in-china-1.1795484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"/>
          <p:cNvSpPr txBox="1">
            <a:spLocks noGrp="1"/>
          </p:cNvSpPr>
          <p:nvPr>
            <p:ph type="ctrTitle"/>
          </p:nvPr>
        </p:nvSpPr>
        <p:spPr>
          <a:xfrm>
            <a:off x="562875" y="1510650"/>
            <a:ext cx="9861300" cy="18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4800"/>
              <a:buFont typeface="Arial"/>
              <a:buNone/>
            </a:pPr>
            <a:r>
              <a:rPr lang="en-US" sz="5000" b="1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How do people</a:t>
            </a:r>
            <a:r>
              <a:rPr lang="en-US" sz="5000" b="1" i="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 like Tesla?</a:t>
            </a:r>
            <a:endParaRPr sz="5000" b="1" i="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4800"/>
              <a:buFont typeface="Arial"/>
              <a:buNone/>
            </a:pPr>
            <a:endParaRPr sz="1000" b="1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None/>
            </a:pPr>
            <a:r>
              <a:rPr lang="en-US" sz="2400">
                <a:solidFill>
                  <a:srgbClr val="666666"/>
                </a:solidFill>
              </a:rPr>
              <a:t>An insight report based on comments from YouTube and Reddit</a:t>
            </a:r>
            <a:endParaRPr sz="2400">
              <a:solidFill>
                <a:srgbClr val="666666"/>
              </a:solidFill>
            </a:endParaRPr>
          </a:p>
        </p:txBody>
      </p:sp>
      <p:sp>
        <p:nvSpPr>
          <p:cNvPr id="209" name="Google Shape;209;p1"/>
          <p:cNvSpPr txBox="1"/>
          <p:nvPr/>
        </p:nvSpPr>
        <p:spPr>
          <a:xfrm>
            <a:off x="562875" y="4346525"/>
            <a:ext cx="4443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Xu Zhang, Yuxi Qiao </a:t>
            </a:r>
            <a:endParaRPr sz="2000" b="0" i="0" u="none" strike="noStrike" cap="non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23/03/2022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"/>
          <p:cNvSpPr txBox="1"/>
          <p:nvPr/>
        </p:nvSpPr>
        <p:spPr>
          <a:xfrm>
            <a:off x="562875" y="3931025"/>
            <a:ext cx="444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Project for Web Intelligence</a:t>
            </a:r>
            <a:endParaRPr sz="2100" b="1" i="0" u="none" strike="noStrike" cap="non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11" name="Google Shape;21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2875" y="5383575"/>
            <a:ext cx="2461450" cy="85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2369a0985a_1_86"/>
          <p:cNvSpPr txBox="1"/>
          <p:nvPr/>
        </p:nvSpPr>
        <p:spPr>
          <a:xfrm>
            <a:off x="556600" y="84600"/>
            <a:ext cx="40812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US" sz="3700" b="1" i="0" u="none" strike="noStrike" cap="none">
                <a:solidFill>
                  <a:srgbClr val="2F77A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Data Extraction</a:t>
            </a:r>
            <a:endParaRPr sz="3700" b="1" i="0" u="none" strike="noStrike" cap="none">
              <a:solidFill>
                <a:srgbClr val="2F77A4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325" name="Google Shape;325;g22369a0985a_1_86"/>
          <p:cNvGrpSpPr/>
          <p:nvPr/>
        </p:nvGrpSpPr>
        <p:grpSpPr>
          <a:xfrm>
            <a:off x="0" y="0"/>
            <a:ext cx="468376" cy="815710"/>
            <a:chOff x="0" y="-78772"/>
            <a:chExt cx="602104" cy="1150345"/>
          </a:xfrm>
        </p:grpSpPr>
        <p:sp>
          <p:nvSpPr>
            <p:cNvPr id="326" name="Google Shape;326;g22369a0985a_1_86"/>
            <p:cNvSpPr/>
            <p:nvPr/>
          </p:nvSpPr>
          <p:spPr>
            <a:xfrm>
              <a:off x="0" y="256213"/>
              <a:ext cx="251412" cy="480334"/>
            </a:xfrm>
            <a:custGeom>
              <a:avLst/>
              <a:gdLst/>
              <a:ahLst/>
              <a:cxnLst/>
              <a:rect l="l" t="t" r="r" b="b"/>
              <a:pathLst>
                <a:path w="251412" h="480334" extrusionOk="0">
                  <a:moveTo>
                    <a:pt x="0" y="0"/>
                  </a:moveTo>
                  <a:lnTo>
                    <a:pt x="251412" y="240167"/>
                  </a:lnTo>
                  <a:lnTo>
                    <a:pt x="0" y="480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77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E82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g22369a0985a_1_86"/>
            <p:cNvSpPr/>
            <p:nvPr/>
          </p:nvSpPr>
          <p:spPr>
            <a:xfrm>
              <a:off x="0" y="-78772"/>
              <a:ext cx="602104" cy="1150345"/>
            </a:xfrm>
            <a:custGeom>
              <a:avLst/>
              <a:gdLst/>
              <a:ahLst/>
              <a:cxnLst/>
              <a:rect l="l" t="t" r="r" b="b"/>
              <a:pathLst>
                <a:path w="441911" h="844290" extrusionOk="0">
                  <a:moveTo>
                    <a:pt x="0" y="0"/>
                  </a:moveTo>
                  <a:lnTo>
                    <a:pt x="441911" y="422145"/>
                  </a:lnTo>
                  <a:lnTo>
                    <a:pt x="0" y="844290"/>
                  </a:lnTo>
                  <a:lnTo>
                    <a:pt x="0" y="662312"/>
                  </a:lnTo>
                  <a:lnTo>
                    <a:pt x="251412" y="422145"/>
                  </a:lnTo>
                  <a:lnTo>
                    <a:pt x="0" y="181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77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E82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30" name="Google Shape;330;g22369a0985a_1_86"/>
          <p:cNvCxnSpPr>
            <a:cxnSpLocks/>
            <a:endCxn id="331" idx="1"/>
          </p:cNvCxnSpPr>
          <p:nvPr/>
        </p:nvCxnSpPr>
        <p:spPr>
          <a:xfrm rot="10800000" flipH="1">
            <a:off x="1821625" y="2119175"/>
            <a:ext cx="1064700" cy="8100"/>
          </a:xfrm>
          <a:prstGeom prst="straightConnector1">
            <a:avLst/>
          </a:prstGeom>
          <a:noFill/>
          <a:ln w="38100" cap="flat" cmpd="sng">
            <a:solidFill>
              <a:srgbClr val="2F77A4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32" name="Google Shape;332;g22369a0985a_1_86"/>
          <p:cNvSpPr/>
          <p:nvPr/>
        </p:nvSpPr>
        <p:spPr>
          <a:xfrm>
            <a:off x="1679000" y="1502025"/>
            <a:ext cx="12786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API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g22369a0985a_1_86"/>
          <p:cNvSpPr/>
          <p:nvPr/>
        </p:nvSpPr>
        <p:spPr>
          <a:xfrm>
            <a:off x="2886350" y="1660900"/>
            <a:ext cx="1750200" cy="9165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2F77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Subissions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g22369a0985a_1_86"/>
          <p:cNvSpPr/>
          <p:nvPr/>
        </p:nvSpPr>
        <p:spPr>
          <a:xfrm>
            <a:off x="2886350" y="4224175"/>
            <a:ext cx="1750200" cy="9165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2F77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Videos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4" name="Google Shape;334;g22369a0985a_1_86"/>
          <p:cNvCxnSpPr>
            <a:cxnSpLocks/>
            <a:endCxn id="333" idx="1"/>
          </p:cNvCxnSpPr>
          <p:nvPr/>
        </p:nvCxnSpPr>
        <p:spPr>
          <a:xfrm>
            <a:off x="1821575" y="4682450"/>
            <a:ext cx="1064700" cy="0"/>
          </a:xfrm>
          <a:prstGeom prst="straightConnector1">
            <a:avLst/>
          </a:prstGeom>
          <a:noFill/>
          <a:ln w="38100" cap="flat" cmpd="sng">
            <a:solidFill>
              <a:srgbClr val="2F77A4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5" name="Google Shape;335;g22369a0985a_1_86"/>
          <p:cNvCxnSpPr>
            <a:stCxn id="331" idx="3"/>
            <a:endCxn id="336" idx="1"/>
          </p:cNvCxnSpPr>
          <p:nvPr/>
        </p:nvCxnSpPr>
        <p:spPr>
          <a:xfrm rot="10800000" flipH="1">
            <a:off x="4636550" y="2114050"/>
            <a:ext cx="818400" cy="5100"/>
          </a:xfrm>
          <a:prstGeom prst="straightConnector1">
            <a:avLst/>
          </a:prstGeom>
          <a:noFill/>
          <a:ln w="38100" cap="flat" cmpd="sng">
            <a:solidFill>
              <a:srgbClr val="2F77A4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7" name="Google Shape;337;g22369a0985a_1_86"/>
          <p:cNvCxnSpPr>
            <a:stCxn id="333" idx="3"/>
            <a:endCxn id="338" idx="1"/>
          </p:cNvCxnSpPr>
          <p:nvPr/>
        </p:nvCxnSpPr>
        <p:spPr>
          <a:xfrm>
            <a:off x="4636550" y="4682425"/>
            <a:ext cx="818400" cy="15300"/>
          </a:xfrm>
          <a:prstGeom prst="straightConnector1">
            <a:avLst/>
          </a:prstGeom>
          <a:noFill/>
          <a:ln w="38100" cap="flat" cmpd="sng">
            <a:solidFill>
              <a:srgbClr val="2F77A4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36" name="Google Shape;336;g22369a0985a_1_86"/>
          <p:cNvSpPr/>
          <p:nvPr/>
        </p:nvSpPr>
        <p:spPr>
          <a:xfrm>
            <a:off x="5454800" y="1655900"/>
            <a:ext cx="2357100" cy="9165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2F77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comments of submissions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g22369a0985a_1_86"/>
          <p:cNvSpPr/>
          <p:nvPr/>
        </p:nvSpPr>
        <p:spPr>
          <a:xfrm>
            <a:off x="1750250" y="4637775"/>
            <a:ext cx="1136100" cy="7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Selenium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g22369a0985a_1_86"/>
          <p:cNvSpPr/>
          <p:nvPr/>
        </p:nvSpPr>
        <p:spPr>
          <a:xfrm>
            <a:off x="5454800" y="4239350"/>
            <a:ext cx="2357100" cy="9165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2F77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comments of videos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22369a0985a_1_86"/>
          <p:cNvSpPr/>
          <p:nvPr/>
        </p:nvSpPr>
        <p:spPr>
          <a:xfrm>
            <a:off x="1011925" y="2849850"/>
            <a:ext cx="2733300" cy="1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16B0E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Keyword: Tesla Model</a:t>
            </a:r>
            <a:endParaRPr sz="2000" b="1" i="0" u="none" strike="noStrike" cap="none">
              <a:solidFill>
                <a:srgbClr val="16B0E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g22369a0985a_1_86"/>
          <p:cNvSpPr/>
          <p:nvPr/>
        </p:nvSpPr>
        <p:spPr>
          <a:xfrm>
            <a:off x="3976525" y="2854913"/>
            <a:ext cx="2486100" cy="1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16B0E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Extract comments</a:t>
            </a:r>
            <a:endParaRPr sz="2000" b="1" i="0" u="none" strike="noStrike" cap="none">
              <a:solidFill>
                <a:srgbClr val="16B0E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2" name="Google Shape;342;g22369a0985a_1_86"/>
          <p:cNvCxnSpPr>
            <a:stCxn id="336" idx="3"/>
            <a:endCxn id="343" idx="0"/>
          </p:cNvCxnSpPr>
          <p:nvPr/>
        </p:nvCxnSpPr>
        <p:spPr>
          <a:xfrm>
            <a:off x="7811900" y="2114150"/>
            <a:ext cx="446700" cy="1047000"/>
          </a:xfrm>
          <a:prstGeom prst="curvedConnector2">
            <a:avLst/>
          </a:prstGeom>
          <a:noFill/>
          <a:ln w="38100" cap="flat" cmpd="sng">
            <a:solidFill>
              <a:srgbClr val="2F77A4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4" name="Google Shape;344;g22369a0985a_1_86"/>
          <p:cNvCxnSpPr>
            <a:stCxn id="338" idx="3"/>
            <a:endCxn id="343" idx="2"/>
          </p:cNvCxnSpPr>
          <p:nvPr/>
        </p:nvCxnSpPr>
        <p:spPr>
          <a:xfrm rot="10800000" flipH="1">
            <a:off x="7811900" y="3650600"/>
            <a:ext cx="446700" cy="1047000"/>
          </a:xfrm>
          <a:prstGeom prst="curvedConnector2">
            <a:avLst/>
          </a:prstGeom>
          <a:noFill/>
          <a:ln w="38100" cap="flat" cmpd="sng">
            <a:solidFill>
              <a:srgbClr val="2F77A4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43" name="Google Shape;343;g22369a0985a_1_86"/>
          <p:cNvSpPr/>
          <p:nvPr/>
        </p:nvSpPr>
        <p:spPr>
          <a:xfrm>
            <a:off x="7284650" y="3161225"/>
            <a:ext cx="19476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16B0E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Merge &amp; Clean</a:t>
            </a:r>
            <a:endParaRPr sz="2000" b="1" i="0" u="none" strike="noStrike" cap="none">
              <a:solidFill>
                <a:srgbClr val="16B0E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5" name="Google Shape;345;g22369a0985a_1_86"/>
          <p:cNvCxnSpPr/>
          <p:nvPr/>
        </p:nvCxnSpPr>
        <p:spPr>
          <a:xfrm rot="10800000" flipH="1">
            <a:off x="9101160" y="3396275"/>
            <a:ext cx="381600" cy="9600"/>
          </a:xfrm>
          <a:prstGeom prst="straightConnector1">
            <a:avLst/>
          </a:prstGeom>
          <a:noFill/>
          <a:ln w="38100" cap="flat" cmpd="sng">
            <a:solidFill>
              <a:srgbClr val="2F77A4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6" name="Google Shape;346;g22369a0985a_1_86"/>
          <p:cNvCxnSpPr/>
          <p:nvPr/>
        </p:nvCxnSpPr>
        <p:spPr>
          <a:xfrm rot="10800000" flipH="1">
            <a:off x="2353688" y="2304188"/>
            <a:ext cx="600" cy="775800"/>
          </a:xfrm>
          <a:prstGeom prst="straightConnector1">
            <a:avLst/>
          </a:prstGeom>
          <a:noFill/>
          <a:ln w="38100" cap="flat" cmpd="sng">
            <a:solidFill>
              <a:srgbClr val="16B0E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7" name="Google Shape;347;g22369a0985a_1_86"/>
          <p:cNvCxnSpPr/>
          <p:nvPr/>
        </p:nvCxnSpPr>
        <p:spPr>
          <a:xfrm>
            <a:off x="2317988" y="3733263"/>
            <a:ext cx="600" cy="775800"/>
          </a:xfrm>
          <a:prstGeom prst="straightConnector1">
            <a:avLst/>
          </a:prstGeom>
          <a:noFill/>
          <a:ln w="38100" cap="flat" cmpd="sng">
            <a:solidFill>
              <a:srgbClr val="16B0E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8" name="Google Shape;348;g22369a0985a_1_86"/>
          <p:cNvCxnSpPr/>
          <p:nvPr/>
        </p:nvCxnSpPr>
        <p:spPr>
          <a:xfrm rot="10800000" flipH="1">
            <a:off x="5045363" y="2304188"/>
            <a:ext cx="600" cy="775800"/>
          </a:xfrm>
          <a:prstGeom prst="straightConnector1">
            <a:avLst/>
          </a:prstGeom>
          <a:noFill/>
          <a:ln w="38100" cap="flat" cmpd="sng">
            <a:solidFill>
              <a:srgbClr val="16B0E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9" name="Google Shape;349;g22369a0985a_1_86"/>
          <p:cNvCxnSpPr/>
          <p:nvPr/>
        </p:nvCxnSpPr>
        <p:spPr>
          <a:xfrm>
            <a:off x="5045750" y="3733100"/>
            <a:ext cx="0" cy="752700"/>
          </a:xfrm>
          <a:prstGeom prst="straightConnector1">
            <a:avLst/>
          </a:prstGeom>
          <a:noFill/>
          <a:ln w="38100" cap="flat" cmpd="sng">
            <a:solidFill>
              <a:srgbClr val="16B0E3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50" name="Google Shape;350;g22369a0985a_1_86"/>
          <p:cNvSpPr/>
          <p:nvPr/>
        </p:nvSpPr>
        <p:spPr>
          <a:xfrm>
            <a:off x="9490050" y="2657525"/>
            <a:ext cx="2467500" cy="1496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2F77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22369a0985a_1_86"/>
          <p:cNvSpPr/>
          <p:nvPr/>
        </p:nvSpPr>
        <p:spPr>
          <a:xfrm>
            <a:off x="9490049" y="2657525"/>
            <a:ext cx="2467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20A7DD"/>
                </a:solidFill>
                <a:latin typeface="Nunito Black"/>
                <a:ea typeface="Nunito Black"/>
                <a:cs typeface="Nunito Black"/>
                <a:sym typeface="Nunito Black"/>
              </a:rPr>
              <a:t>Comment data</a:t>
            </a:r>
            <a:endParaRPr sz="2400" b="0" i="0" u="none" strike="noStrike" cap="none">
              <a:solidFill>
                <a:srgbClr val="20A7DD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352" name="Google Shape;352;g22369a0985a_1_86"/>
          <p:cNvSpPr txBox="1"/>
          <p:nvPr/>
        </p:nvSpPr>
        <p:spPr>
          <a:xfrm>
            <a:off x="9490049" y="3319325"/>
            <a:ext cx="2467500" cy="8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3562 from Reddit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1705 from YouTube</a:t>
            </a:r>
            <a:endParaRPr sz="2000" b="0" i="0" u="none" strike="noStrike" cap="none">
              <a:solidFill>
                <a:srgbClr val="37415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53" name="Google Shape;353;g22369a0985a_1_86"/>
          <p:cNvCxnSpPr/>
          <p:nvPr/>
        </p:nvCxnSpPr>
        <p:spPr>
          <a:xfrm>
            <a:off x="9482750" y="3195125"/>
            <a:ext cx="2486100" cy="2400"/>
          </a:xfrm>
          <a:prstGeom prst="straightConnector1">
            <a:avLst/>
          </a:prstGeom>
          <a:noFill/>
          <a:ln w="38100" cap="flat" cmpd="sng">
            <a:solidFill>
              <a:srgbClr val="20A7D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Google Shape;273;g2261e5580a6_1_18">
            <a:extLst>
              <a:ext uri="{FF2B5EF4-FFF2-40B4-BE49-F238E27FC236}">
                <a16:creationId xmlns:a16="http://schemas.microsoft.com/office/drawing/2014/main" id="{A4C76D7E-A80B-04DC-185E-4D4E5499CFED}"/>
              </a:ext>
            </a:extLst>
          </p:cNvPr>
          <p:cNvSpPr/>
          <p:nvPr/>
        </p:nvSpPr>
        <p:spPr>
          <a:xfrm>
            <a:off x="301645" y="1669025"/>
            <a:ext cx="1512000" cy="9165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2F77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Reddit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74;g2261e5580a6_1_18">
            <a:extLst>
              <a:ext uri="{FF2B5EF4-FFF2-40B4-BE49-F238E27FC236}">
                <a16:creationId xmlns:a16="http://schemas.microsoft.com/office/drawing/2014/main" id="{4F1525DE-2D36-32BF-2A7E-F59A9B50A1F9}"/>
              </a:ext>
            </a:extLst>
          </p:cNvPr>
          <p:cNvSpPr/>
          <p:nvPr/>
        </p:nvSpPr>
        <p:spPr>
          <a:xfrm>
            <a:off x="301595" y="4224200"/>
            <a:ext cx="1512000" cy="9165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2F77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YouTube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" name="Google Shape;358;g22369a0985a_1_123"/>
          <p:cNvCxnSpPr/>
          <p:nvPr/>
        </p:nvCxnSpPr>
        <p:spPr>
          <a:xfrm>
            <a:off x="2136000" y="2306955"/>
            <a:ext cx="7920000" cy="0"/>
          </a:xfrm>
          <a:prstGeom prst="straightConnector1">
            <a:avLst/>
          </a:prstGeom>
          <a:noFill/>
          <a:ln w="25400" cap="flat" cmpd="sng">
            <a:solidFill>
              <a:srgbClr val="2F77A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9" name="Google Shape;359;g22369a0985a_1_123"/>
          <p:cNvSpPr txBox="1"/>
          <p:nvPr/>
        </p:nvSpPr>
        <p:spPr>
          <a:xfrm>
            <a:off x="2136000" y="2548575"/>
            <a:ext cx="79200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lang="en-US" sz="6700" b="1" i="0" u="none" strike="noStrike" cap="none">
                <a:solidFill>
                  <a:srgbClr val="2F77A4"/>
                </a:solidFill>
                <a:latin typeface="Nunito"/>
                <a:ea typeface="Nunito"/>
                <a:cs typeface="Nunito"/>
                <a:sym typeface="Nunito"/>
              </a:rPr>
              <a:t>Sentiment Analysis</a:t>
            </a:r>
            <a:endParaRPr sz="6700" b="1" i="0" u="none" strike="noStrike" cap="none">
              <a:solidFill>
                <a:srgbClr val="2F77A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60" name="Google Shape;360;g22369a0985a_1_123"/>
          <p:cNvCxnSpPr/>
          <p:nvPr/>
        </p:nvCxnSpPr>
        <p:spPr>
          <a:xfrm>
            <a:off x="2136000" y="3989070"/>
            <a:ext cx="7920000" cy="0"/>
          </a:xfrm>
          <a:prstGeom prst="straightConnector1">
            <a:avLst/>
          </a:prstGeom>
          <a:noFill/>
          <a:ln w="25400" cap="flat" cmpd="sng">
            <a:solidFill>
              <a:srgbClr val="2F77A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261e5580a6_1_141"/>
          <p:cNvSpPr txBox="1"/>
          <p:nvPr/>
        </p:nvSpPr>
        <p:spPr>
          <a:xfrm>
            <a:off x="556600" y="84600"/>
            <a:ext cx="49362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US" sz="3700" b="1" i="0" u="none" strike="noStrike" cap="none">
                <a:solidFill>
                  <a:srgbClr val="2F77A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Sentiment Analysis</a:t>
            </a:r>
            <a:endParaRPr sz="3700" b="1" i="0" u="none" strike="noStrike" cap="none">
              <a:solidFill>
                <a:srgbClr val="2F77A4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367" name="Google Shape;367;g2261e5580a6_1_141"/>
          <p:cNvGrpSpPr/>
          <p:nvPr/>
        </p:nvGrpSpPr>
        <p:grpSpPr>
          <a:xfrm>
            <a:off x="0" y="0"/>
            <a:ext cx="468376" cy="815710"/>
            <a:chOff x="0" y="-78772"/>
            <a:chExt cx="602104" cy="1150345"/>
          </a:xfrm>
        </p:grpSpPr>
        <p:sp>
          <p:nvSpPr>
            <p:cNvPr id="368" name="Google Shape;368;g2261e5580a6_1_141"/>
            <p:cNvSpPr/>
            <p:nvPr/>
          </p:nvSpPr>
          <p:spPr>
            <a:xfrm>
              <a:off x="0" y="256213"/>
              <a:ext cx="251412" cy="480334"/>
            </a:xfrm>
            <a:custGeom>
              <a:avLst/>
              <a:gdLst/>
              <a:ahLst/>
              <a:cxnLst/>
              <a:rect l="l" t="t" r="r" b="b"/>
              <a:pathLst>
                <a:path w="251412" h="480334" extrusionOk="0">
                  <a:moveTo>
                    <a:pt x="0" y="0"/>
                  </a:moveTo>
                  <a:lnTo>
                    <a:pt x="251412" y="240167"/>
                  </a:lnTo>
                  <a:lnTo>
                    <a:pt x="0" y="480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77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E82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g2261e5580a6_1_141"/>
            <p:cNvSpPr/>
            <p:nvPr/>
          </p:nvSpPr>
          <p:spPr>
            <a:xfrm>
              <a:off x="0" y="-78772"/>
              <a:ext cx="602104" cy="1150345"/>
            </a:xfrm>
            <a:custGeom>
              <a:avLst/>
              <a:gdLst/>
              <a:ahLst/>
              <a:cxnLst/>
              <a:rect l="l" t="t" r="r" b="b"/>
              <a:pathLst>
                <a:path w="441911" h="844290" extrusionOk="0">
                  <a:moveTo>
                    <a:pt x="0" y="0"/>
                  </a:moveTo>
                  <a:lnTo>
                    <a:pt x="441911" y="422145"/>
                  </a:lnTo>
                  <a:lnTo>
                    <a:pt x="0" y="844290"/>
                  </a:lnTo>
                  <a:lnTo>
                    <a:pt x="0" y="662312"/>
                  </a:lnTo>
                  <a:lnTo>
                    <a:pt x="251412" y="422145"/>
                  </a:lnTo>
                  <a:lnTo>
                    <a:pt x="0" y="181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77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E82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0" name="Google Shape;370;g2261e5580a6_1_141"/>
          <p:cNvSpPr/>
          <p:nvPr/>
        </p:nvSpPr>
        <p:spPr>
          <a:xfrm>
            <a:off x="4683163" y="2414250"/>
            <a:ext cx="2635200" cy="661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2F77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0" i="0" u="none" strike="noStrike" cap="none">
                <a:solidFill>
                  <a:srgbClr val="2F77A4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Cleaned data</a:t>
            </a:r>
            <a:endParaRPr sz="2700" b="0" i="0" u="none" strike="noStrike" cap="none">
              <a:solidFill>
                <a:srgbClr val="2F77A4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371" name="Google Shape;371;g2261e5580a6_1_141"/>
          <p:cNvSpPr/>
          <p:nvPr/>
        </p:nvSpPr>
        <p:spPr>
          <a:xfrm>
            <a:off x="2117937" y="3776275"/>
            <a:ext cx="2883000" cy="2520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2F77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g2261e5580a6_1_141"/>
          <p:cNvSpPr/>
          <p:nvPr/>
        </p:nvSpPr>
        <p:spPr>
          <a:xfrm>
            <a:off x="2117938" y="3776275"/>
            <a:ext cx="28830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rgbClr val="20A7DD"/>
                </a:solidFill>
                <a:latin typeface="Nunito Black"/>
                <a:ea typeface="Nunito Black"/>
                <a:cs typeface="Nunito Black"/>
                <a:sym typeface="Nunito Black"/>
              </a:rPr>
              <a:t>VADER</a:t>
            </a:r>
            <a:endParaRPr sz="2600" b="0" i="0" u="none" strike="noStrike" cap="none">
              <a:solidFill>
                <a:srgbClr val="20A7DD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373" name="Google Shape;373;g2261e5580a6_1_141"/>
          <p:cNvSpPr txBox="1"/>
          <p:nvPr/>
        </p:nvSpPr>
        <p:spPr>
          <a:xfrm>
            <a:off x="2199237" y="4322260"/>
            <a:ext cx="2720400" cy="1989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374151"/>
                </a:solidFill>
                <a:latin typeface="Ubuntu"/>
                <a:ea typeface="Ubuntu"/>
                <a:cs typeface="Ubuntu"/>
                <a:sym typeface="Ubuntu"/>
              </a:rPr>
              <a:t>Use linguistic rules and emotion dictionaries to determine the emotional polarity (positive, neutral, or negative) and intensity of a text.</a:t>
            </a:r>
            <a:endParaRPr sz="17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4" name="Google Shape;374;g2261e5580a6_1_141"/>
          <p:cNvCxnSpPr/>
          <p:nvPr/>
        </p:nvCxnSpPr>
        <p:spPr>
          <a:xfrm>
            <a:off x="2117925" y="4312075"/>
            <a:ext cx="2883000" cy="4200"/>
          </a:xfrm>
          <a:prstGeom prst="straightConnector1">
            <a:avLst/>
          </a:prstGeom>
          <a:noFill/>
          <a:ln w="38100" cap="flat" cmpd="sng">
            <a:solidFill>
              <a:srgbClr val="20A7D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5" name="Google Shape;375;g2261e5580a6_1_141"/>
          <p:cNvSpPr/>
          <p:nvPr/>
        </p:nvSpPr>
        <p:spPr>
          <a:xfrm>
            <a:off x="6828863" y="3776275"/>
            <a:ext cx="3295500" cy="2520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2F77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g2261e5580a6_1_141"/>
          <p:cNvSpPr/>
          <p:nvPr/>
        </p:nvSpPr>
        <p:spPr>
          <a:xfrm>
            <a:off x="6828863" y="3776275"/>
            <a:ext cx="3295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rgbClr val="20A7DD"/>
                </a:solidFill>
                <a:latin typeface="Nunito Black"/>
                <a:ea typeface="Nunito Black"/>
                <a:cs typeface="Nunito Black"/>
                <a:sym typeface="Nunito Black"/>
              </a:rPr>
              <a:t>RoBERTa</a:t>
            </a:r>
            <a:endParaRPr sz="2600" b="0" i="0" u="none" strike="noStrike" cap="none">
              <a:solidFill>
                <a:srgbClr val="20A7DD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377" name="Google Shape;377;g2261e5580a6_1_141"/>
          <p:cNvSpPr txBox="1"/>
          <p:nvPr/>
        </p:nvSpPr>
        <p:spPr>
          <a:xfrm>
            <a:off x="6828863" y="4438075"/>
            <a:ext cx="32955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 dirty="0">
                <a:solidFill>
                  <a:srgbClr val="374151"/>
                </a:solidFill>
                <a:latin typeface="Ubuntu"/>
                <a:ea typeface="Ubuntu"/>
                <a:cs typeface="Ubuntu"/>
                <a:sym typeface="Ubuntu"/>
              </a:rPr>
              <a:t>A Transformer-based language model pre-trained on a large amount of text data using a masked language modeling objective</a:t>
            </a:r>
            <a:endParaRPr sz="1700" b="0" i="0" u="none" strike="noStrike" cap="none" dirty="0">
              <a:solidFill>
                <a:srgbClr val="37415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78" name="Google Shape;378;g2261e5580a6_1_141"/>
          <p:cNvCxnSpPr/>
          <p:nvPr/>
        </p:nvCxnSpPr>
        <p:spPr>
          <a:xfrm>
            <a:off x="6819113" y="4313875"/>
            <a:ext cx="3320400" cy="2400"/>
          </a:xfrm>
          <a:prstGeom prst="straightConnector1">
            <a:avLst/>
          </a:prstGeom>
          <a:noFill/>
          <a:ln w="38100" cap="flat" cmpd="sng">
            <a:solidFill>
              <a:srgbClr val="20A7D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9" name="Google Shape;379;g2261e5580a6_1_141"/>
          <p:cNvSpPr txBox="1"/>
          <p:nvPr/>
        </p:nvSpPr>
        <p:spPr>
          <a:xfrm>
            <a:off x="845425" y="946625"/>
            <a:ext cx="103107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-US" sz="2900" b="0" i="0" u="none" strike="noStrike" cap="none">
                <a:solidFill>
                  <a:srgbClr val="374151"/>
                </a:solidFill>
                <a:latin typeface="Ubuntu"/>
                <a:ea typeface="Ubuntu"/>
                <a:cs typeface="Ubuntu"/>
                <a:sym typeface="Ubuntu"/>
              </a:rPr>
              <a:t>In order to obtain a more comprehensive result, we use two ways to analysis the sentiment of comments</a:t>
            </a:r>
            <a:endParaRPr sz="2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0" name="Google Shape;380;g2261e5580a6_1_141"/>
          <p:cNvCxnSpPr>
            <a:stCxn id="370" idx="2"/>
            <a:endCxn id="372" idx="0"/>
          </p:cNvCxnSpPr>
          <p:nvPr/>
        </p:nvCxnSpPr>
        <p:spPr>
          <a:xfrm rot="5400000">
            <a:off x="4429963" y="2205450"/>
            <a:ext cx="700200" cy="2441400"/>
          </a:xfrm>
          <a:prstGeom prst="curvedConnector3">
            <a:avLst>
              <a:gd name="adj1" fmla="val 50002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1" name="Google Shape;381;g2261e5580a6_1_141"/>
          <p:cNvCxnSpPr>
            <a:stCxn id="370" idx="2"/>
            <a:endCxn id="376" idx="0"/>
          </p:cNvCxnSpPr>
          <p:nvPr/>
        </p:nvCxnSpPr>
        <p:spPr>
          <a:xfrm rot="-5400000" flipH="1">
            <a:off x="6888613" y="2188200"/>
            <a:ext cx="700200" cy="2475900"/>
          </a:xfrm>
          <a:prstGeom prst="curvedConnector3">
            <a:avLst>
              <a:gd name="adj1" fmla="val 50002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261e5580a6_1_118"/>
          <p:cNvSpPr txBox="1"/>
          <p:nvPr/>
        </p:nvSpPr>
        <p:spPr>
          <a:xfrm>
            <a:off x="556600" y="84600"/>
            <a:ext cx="49362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US" sz="3700" b="1" i="0" u="none" strike="noStrike" cap="none">
                <a:solidFill>
                  <a:srgbClr val="2F77A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Sentiment Analysis</a:t>
            </a:r>
            <a:endParaRPr sz="3700" b="1" i="0" u="none" strike="noStrike" cap="none">
              <a:solidFill>
                <a:srgbClr val="2F77A4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388" name="Google Shape;388;g2261e5580a6_1_118"/>
          <p:cNvGrpSpPr/>
          <p:nvPr/>
        </p:nvGrpSpPr>
        <p:grpSpPr>
          <a:xfrm>
            <a:off x="0" y="0"/>
            <a:ext cx="468376" cy="815710"/>
            <a:chOff x="0" y="-78772"/>
            <a:chExt cx="602104" cy="1150345"/>
          </a:xfrm>
        </p:grpSpPr>
        <p:sp>
          <p:nvSpPr>
            <p:cNvPr id="389" name="Google Shape;389;g2261e5580a6_1_118"/>
            <p:cNvSpPr/>
            <p:nvPr/>
          </p:nvSpPr>
          <p:spPr>
            <a:xfrm>
              <a:off x="0" y="256213"/>
              <a:ext cx="251412" cy="480334"/>
            </a:xfrm>
            <a:custGeom>
              <a:avLst/>
              <a:gdLst/>
              <a:ahLst/>
              <a:cxnLst/>
              <a:rect l="l" t="t" r="r" b="b"/>
              <a:pathLst>
                <a:path w="251412" h="480334" extrusionOk="0">
                  <a:moveTo>
                    <a:pt x="0" y="0"/>
                  </a:moveTo>
                  <a:lnTo>
                    <a:pt x="251412" y="240167"/>
                  </a:lnTo>
                  <a:lnTo>
                    <a:pt x="0" y="480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77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E82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g2261e5580a6_1_118"/>
            <p:cNvSpPr/>
            <p:nvPr/>
          </p:nvSpPr>
          <p:spPr>
            <a:xfrm>
              <a:off x="0" y="-78772"/>
              <a:ext cx="602104" cy="1150345"/>
            </a:xfrm>
            <a:custGeom>
              <a:avLst/>
              <a:gdLst/>
              <a:ahLst/>
              <a:cxnLst/>
              <a:rect l="l" t="t" r="r" b="b"/>
              <a:pathLst>
                <a:path w="441911" h="844290" extrusionOk="0">
                  <a:moveTo>
                    <a:pt x="0" y="0"/>
                  </a:moveTo>
                  <a:lnTo>
                    <a:pt x="441911" y="422145"/>
                  </a:lnTo>
                  <a:lnTo>
                    <a:pt x="0" y="844290"/>
                  </a:lnTo>
                  <a:lnTo>
                    <a:pt x="0" y="662312"/>
                  </a:lnTo>
                  <a:lnTo>
                    <a:pt x="251412" y="422145"/>
                  </a:lnTo>
                  <a:lnTo>
                    <a:pt x="0" y="181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77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E82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1" name="Google Shape;391;g2261e5580a6_1_118"/>
          <p:cNvSpPr txBox="1"/>
          <p:nvPr/>
        </p:nvSpPr>
        <p:spPr>
          <a:xfrm>
            <a:off x="751950" y="1308500"/>
            <a:ext cx="106881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n-US"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Sentiment comparison between Reddit and YouTube users</a:t>
            </a:r>
            <a:endParaRPr sz="31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2" name="Google Shape;392;g2261e5580a6_1_118"/>
          <p:cNvPicPr preferRelativeResize="0"/>
          <p:nvPr/>
        </p:nvPicPr>
        <p:blipFill rotWithShape="1">
          <a:blip r:embed="rId3">
            <a:alphaModFix/>
          </a:blip>
          <a:srcRect t="12265"/>
          <a:stretch/>
        </p:blipFill>
        <p:spPr>
          <a:xfrm>
            <a:off x="468375" y="2352350"/>
            <a:ext cx="11651576" cy="402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261e5580a6_1_128"/>
          <p:cNvSpPr txBox="1"/>
          <p:nvPr/>
        </p:nvSpPr>
        <p:spPr>
          <a:xfrm>
            <a:off x="556600" y="84600"/>
            <a:ext cx="49362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US" sz="3700" b="1" i="0" u="none" strike="noStrike" cap="none">
                <a:solidFill>
                  <a:srgbClr val="2F77A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Sentiment Analysis</a:t>
            </a:r>
            <a:endParaRPr sz="3700" b="1" i="0" u="none" strike="noStrike" cap="none">
              <a:solidFill>
                <a:srgbClr val="2F77A4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399" name="Google Shape;399;g2261e5580a6_1_128"/>
          <p:cNvGrpSpPr/>
          <p:nvPr/>
        </p:nvGrpSpPr>
        <p:grpSpPr>
          <a:xfrm>
            <a:off x="0" y="0"/>
            <a:ext cx="468376" cy="815710"/>
            <a:chOff x="0" y="-78772"/>
            <a:chExt cx="602104" cy="1150345"/>
          </a:xfrm>
        </p:grpSpPr>
        <p:sp>
          <p:nvSpPr>
            <p:cNvPr id="400" name="Google Shape;400;g2261e5580a6_1_128"/>
            <p:cNvSpPr/>
            <p:nvPr/>
          </p:nvSpPr>
          <p:spPr>
            <a:xfrm>
              <a:off x="0" y="256213"/>
              <a:ext cx="251412" cy="480334"/>
            </a:xfrm>
            <a:custGeom>
              <a:avLst/>
              <a:gdLst/>
              <a:ahLst/>
              <a:cxnLst/>
              <a:rect l="l" t="t" r="r" b="b"/>
              <a:pathLst>
                <a:path w="251412" h="480334" extrusionOk="0">
                  <a:moveTo>
                    <a:pt x="0" y="0"/>
                  </a:moveTo>
                  <a:lnTo>
                    <a:pt x="251412" y="240167"/>
                  </a:lnTo>
                  <a:lnTo>
                    <a:pt x="0" y="480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77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E82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g2261e5580a6_1_128"/>
            <p:cNvSpPr/>
            <p:nvPr/>
          </p:nvSpPr>
          <p:spPr>
            <a:xfrm>
              <a:off x="0" y="-78772"/>
              <a:ext cx="602104" cy="1150345"/>
            </a:xfrm>
            <a:custGeom>
              <a:avLst/>
              <a:gdLst/>
              <a:ahLst/>
              <a:cxnLst/>
              <a:rect l="l" t="t" r="r" b="b"/>
              <a:pathLst>
                <a:path w="441911" h="844290" extrusionOk="0">
                  <a:moveTo>
                    <a:pt x="0" y="0"/>
                  </a:moveTo>
                  <a:lnTo>
                    <a:pt x="441911" y="422145"/>
                  </a:lnTo>
                  <a:lnTo>
                    <a:pt x="0" y="844290"/>
                  </a:lnTo>
                  <a:lnTo>
                    <a:pt x="0" y="662312"/>
                  </a:lnTo>
                  <a:lnTo>
                    <a:pt x="251412" y="422145"/>
                  </a:lnTo>
                  <a:lnTo>
                    <a:pt x="0" y="181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77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E82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2" name="Google Shape;402;g2261e5580a6_1_128"/>
          <p:cNvSpPr txBox="1"/>
          <p:nvPr/>
        </p:nvSpPr>
        <p:spPr>
          <a:xfrm>
            <a:off x="1526100" y="1295950"/>
            <a:ext cx="9139800" cy="18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1275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2900"/>
              <a:buFont typeface="Ubuntu"/>
              <a:buChar char="●"/>
            </a:pPr>
            <a:r>
              <a:rPr lang="en-US" sz="2900" b="0" i="0" u="none" strike="noStrike" cap="none">
                <a:solidFill>
                  <a:srgbClr val="374151"/>
                </a:solidFill>
                <a:latin typeface="Ubuntu"/>
                <a:ea typeface="Ubuntu"/>
                <a:cs typeface="Ubuntu"/>
                <a:sym typeface="Ubuntu"/>
              </a:rPr>
              <a:t>Reddit users’ overall attitude is not very positive</a:t>
            </a:r>
            <a:r>
              <a:rPr lang="en-US" sz="2900">
                <a:solidFill>
                  <a:srgbClr val="374151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 sz="2900">
              <a:solidFill>
                <a:srgbClr val="37415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marR="0" lvl="0" indent="-41275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2900"/>
              <a:buFont typeface="Ubuntu"/>
              <a:buChar char="●"/>
            </a:pPr>
            <a:r>
              <a:rPr lang="en-US" sz="2900" b="0" i="0" u="none" strike="noStrike" cap="none">
                <a:solidFill>
                  <a:srgbClr val="374151"/>
                </a:solidFill>
                <a:latin typeface="Ubuntu"/>
                <a:ea typeface="Ubuntu"/>
                <a:cs typeface="Ubuntu"/>
                <a:sym typeface="Ubuntu"/>
              </a:rPr>
              <a:t>More than half YouTubers hold positive comment on Tesla Models.</a:t>
            </a:r>
            <a:endParaRPr sz="2900" b="0" i="0" u="none" strike="noStrike" cap="none">
              <a:solidFill>
                <a:srgbClr val="37415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0d68f3637d_0_53"/>
          <p:cNvSpPr txBox="1"/>
          <p:nvPr/>
        </p:nvSpPr>
        <p:spPr>
          <a:xfrm>
            <a:off x="556600" y="84600"/>
            <a:ext cx="49362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en-US" sz="3700" b="1" i="0" u="none" strike="noStrike" cap="none">
                <a:solidFill>
                  <a:srgbClr val="2F77A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Sentiment Analysis</a:t>
            </a:r>
            <a:endParaRPr sz="3700" b="1" i="0" u="none" strike="noStrike" cap="none">
              <a:solidFill>
                <a:srgbClr val="2F77A4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409" name="Google Shape;409;g30d68f3637d_0_53"/>
          <p:cNvGrpSpPr/>
          <p:nvPr/>
        </p:nvGrpSpPr>
        <p:grpSpPr>
          <a:xfrm>
            <a:off x="0" y="0"/>
            <a:ext cx="468376" cy="815710"/>
            <a:chOff x="0" y="-78772"/>
            <a:chExt cx="602104" cy="1150345"/>
          </a:xfrm>
        </p:grpSpPr>
        <p:sp>
          <p:nvSpPr>
            <p:cNvPr id="410" name="Google Shape;410;g30d68f3637d_0_53"/>
            <p:cNvSpPr/>
            <p:nvPr/>
          </p:nvSpPr>
          <p:spPr>
            <a:xfrm>
              <a:off x="0" y="256213"/>
              <a:ext cx="251412" cy="480334"/>
            </a:xfrm>
            <a:custGeom>
              <a:avLst/>
              <a:gdLst/>
              <a:ahLst/>
              <a:cxnLst/>
              <a:rect l="l" t="t" r="r" b="b"/>
              <a:pathLst>
                <a:path w="251412" h="480334" extrusionOk="0">
                  <a:moveTo>
                    <a:pt x="0" y="0"/>
                  </a:moveTo>
                  <a:lnTo>
                    <a:pt x="251412" y="240167"/>
                  </a:lnTo>
                  <a:lnTo>
                    <a:pt x="0" y="480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77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E82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g30d68f3637d_0_53"/>
            <p:cNvSpPr/>
            <p:nvPr/>
          </p:nvSpPr>
          <p:spPr>
            <a:xfrm>
              <a:off x="0" y="-78772"/>
              <a:ext cx="602104" cy="1150345"/>
            </a:xfrm>
            <a:custGeom>
              <a:avLst/>
              <a:gdLst/>
              <a:ahLst/>
              <a:cxnLst/>
              <a:rect l="l" t="t" r="r" b="b"/>
              <a:pathLst>
                <a:path w="441911" h="844290" extrusionOk="0">
                  <a:moveTo>
                    <a:pt x="0" y="0"/>
                  </a:moveTo>
                  <a:lnTo>
                    <a:pt x="441911" y="422145"/>
                  </a:lnTo>
                  <a:lnTo>
                    <a:pt x="0" y="844290"/>
                  </a:lnTo>
                  <a:lnTo>
                    <a:pt x="0" y="662312"/>
                  </a:lnTo>
                  <a:lnTo>
                    <a:pt x="251412" y="422145"/>
                  </a:lnTo>
                  <a:lnTo>
                    <a:pt x="0" y="181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77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E82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12" name="Google Shape;412;g30d68f3637d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013" y="1220663"/>
            <a:ext cx="11213974" cy="441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0d68f3637d_0_66"/>
          <p:cNvSpPr txBox="1"/>
          <p:nvPr/>
        </p:nvSpPr>
        <p:spPr>
          <a:xfrm>
            <a:off x="556600" y="84600"/>
            <a:ext cx="49362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en-US" sz="3700" b="1" i="0" u="none" strike="noStrike" cap="none">
                <a:solidFill>
                  <a:srgbClr val="2F77A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Sentiment Analysis</a:t>
            </a:r>
            <a:endParaRPr sz="3700" b="1" i="0" u="none" strike="noStrike" cap="none">
              <a:solidFill>
                <a:srgbClr val="2F77A4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419" name="Google Shape;419;g30d68f3637d_0_66"/>
          <p:cNvGrpSpPr/>
          <p:nvPr/>
        </p:nvGrpSpPr>
        <p:grpSpPr>
          <a:xfrm>
            <a:off x="0" y="0"/>
            <a:ext cx="468376" cy="815710"/>
            <a:chOff x="0" y="-78772"/>
            <a:chExt cx="602104" cy="1150345"/>
          </a:xfrm>
        </p:grpSpPr>
        <p:sp>
          <p:nvSpPr>
            <p:cNvPr id="420" name="Google Shape;420;g30d68f3637d_0_66"/>
            <p:cNvSpPr/>
            <p:nvPr/>
          </p:nvSpPr>
          <p:spPr>
            <a:xfrm>
              <a:off x="0" y="256213"/>
              <a:ext cx="251412" cy="480334"/>
            </a:xfrm>
            <a:custGeom>
              <a:avLst/>
              <a:gdLst/>
              <a:ahLst/>
              <a:cxnLst/>
              <a:rect l="l" t="t" r="r" b="b"/>
              <a:pathLst>
                <a:path w="251412" h="480334" extrusionOk="0">
                  <a:moveTo>
                    <a:pt x="0" y="0"/>
                  </a:moveTo>
                  <a:lnTo>
                    <a:pt x="251412" y="240167"/>
                  </a:lnTo>
                  <a:lnTo>
                    <a:pt x="0" y="480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77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E82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g30d68f3637d_0_66"/>
            <p:cNvSpPr/>
            <p:nvPr/>
          </p:nvSpPr>
          <p:spPr>
            <a:xfrm>
              <a:off x="0" y="-78772"/>
              <a:ext cx="602104" cy="1150345"/>
            </a:xfrm>
            <a:custGeom>
              <a:avLst/>
              <a:gdLst/>
              <a:ahLst/>
              <a:cxnLst/>
              <a:rect l="l" t="t" r="r" b="b"/>
              <a:pathLst>
                <a:path w="441911" h="844290" extrusionOk="0">
                  <a:moveTo>
                    <a:pt x="0" y="0"/>
                  </a:moveTo>
                  <a:lnTo>
                    <a:pt x="441911" y="422145"/>
                  </a:lnTo>
                  <a:lnTo>
                    <a:pt x="0" y="844290"/>
                  </a:lnTo>
                  <a:lnTo>
                    <a:pt x="0" y="662312"/>
                  </a:lnTo>
                  <a:lnTo>
                    <a:pt x="251412" y="422145"/>
                  </a:lnTo>
                  <a:lnTo>
                    <a:pt x="0" y="181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77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E82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22" name="Google Shape;422;g30d68f3637d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188" y="1163075"/>
            <a:ext cx="11055626" cy="441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f9b79eef13_1_77"/>
          <p:cNvSpPr txBox="1"/>
          <p:nvPr/>
        </p:nvSpPr>
        <p:spPr>
          <a:xfrm>
            <a:off x="556600" y="84600"/>
            <a:ext cx="49362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en-US" sz="3700" b="1" i="0" u="none" strike="noStrike" cap="none">
                <a:solidFill>
                  <a:srgbClr val="2F77A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Sentiment Analysis</a:t>
            </a:r>
            <a:endParaRPr sz="3700" b="1" i="0" u="none" strike="noStrike" cap="none">
              <a:solidFill>
                <a:srgbClr val="2F77A4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429" name="Google Shape;429;g1f9b79eef13_1_77"/>
          <p:cNvGrpSpPr/>
          <p:nvPr/>
        </p:nvGrpSpPr>
        <p:grpSpPr>
          <a:xfrm>
            <a:off x="0" y="0"/>
            <a:ext cx="468376" cy="815710"/>
            <a:chOff x="0" y="-78772"/>
            <a:chExt cx="602104" cy="1150345"/>
          </a:xfrm>
        </p:grpSpPr>
        <p:sp>
          <p:nvSpPr>
            <p:cNvPr id="430" name="Google Shape;430;g1f9b79eef13_1_77"/>
            <p:cNvSpPr/>
            <p:nvPr/>
          </p:nvSpPr>
          <p:spPr>
            <a:xfrm>
              <a:off x="0" y="256213"/>
              <a:ext cx="251412" cy="480334"/>
            </a:xfrm>
            <a:custGeom>
              <a:avLst/>
              <a:gdLst/>
              <a:ahLst/>
              <a:cxnLst/>
              <a:rect l="l" t="t" r="r" b="b"/>
              <a:pathLst>
                <a:path w="251412" h="480334" extrusionOk="0">
                  <a:moveTo>
                    <a:pt x="0" y="0"/>
                  </a:moveTo>
                  <a:lnTo>
                    <a:pt x="251412" y="240167"/>
                  </a:lnTo>
                  <a:lnTo>
                    <a:pt x="0" y="480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77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E82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g1f9b79eef13_1_77"/>
            <p:cNvSpPr/>
            <p:nvPr/>
          </p:nvSpPr>
          <p:spPr>
            <a:xfrm>
              <a:off x="0" y="-78772"/>
              <a:ext cx="602104" cy="1150345"/>
            </a:xfrm>
            <a:custGeom>
              <a:avLst/>
              <a:gdLst/>
              <a:ahLst/>
              <a:cxnLst/>
              <a:rect l="l" t="t" r="r" b="b"/>
              <a:pathLst>
                <a:path w="441911" h="844290" extrusionOk="0">
                  <a:moveTo>
                    <a:pt x="0" y="0"/>
                  </a:moveTo>
                  <a:lnTo>
                    <a:pt x="441911" y="422145"/>
                  </a:lnTo>
                  <a:lnTo>
                    <a:pt x="0" y="844290"/>
                  </a:lnTo>
                  <a:lnTo>
                    <a:pt x="0" y="662312"/>
                  </a:lnTo>
                  <a:lnTo>
                    <a:pt x="251412" y="422145"/>
                  </a:lnTo>
                  <a:lnTo>
                    <a:pt x="0" y="181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77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E82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32" name="Google Shape;432;g1f9b79eef13_1_77"/>
          <p:cNvPicPr preferRelativeResize="0"/>
          <p:nvPr/>
        </p:nvPicPr>
        <p:blipFill rotWithShape="1">
          <a:blip r:embed="rId3">
            <a:alphaModFix/>
          </a:blip>
          <a:srcRect t="5150"/>
          <a:stretch/>
        </p:blipFill>
        <p:spPr>
          <a:xfrm>
            <a:off x="449713" y="2729825"/>
            <a:ext cx="5257800" cy="357762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g1f9b79eef13_1_77"/>
          <p:cNvSpPr txBox="1"/>
          <p:nvPr/>
        </p:nvSpPr>
        <p:spPr>
          <a:xfrm>
            <a:off x="449713" y="2252825"/>
            <a:ext cx="5024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374151"/>
                </a:solidFill>
                <a:latin typeface="Ubuntu"/>
                <a:ea typeface="Ubuntu"/>
                <a:cs typeface="Ubuntu"/>
                <a:sym typeface="Ubuntu"/>
              </a:rPr>
              <a:t>Sentiment analysis by VADER</a:t>
            </a:r>
            <a:endParaRPr sz="2000" b="1" i="0" u="none" strike="noStrike" cap="none">
              <a:solidFill>
                <a:srgbClr val="37415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34" name="Google Shape;434;g1f9b79eef13_1_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8763" y="2532425"/>
            <a:ext cx="5353525" cy="374182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g1f9b79eef13_1_77"/>
          <p:cNvSpPr txBox="1"/>
          <p:nvPr/>
        </p:nvSpPr>
        <p:spPr>
          <a:xfrm>
            <a:off x="6553175" y="2252825"/>
            <a:ext cx="5024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374151"/>
                </a:solidFill>
                <a:latin typeface="Ubuntu"/>
                <a:ea typeface="Ubuntu"/>
                <a:cs typeface="Ubuntu"/>
                <a:sym typeface="Ubuntu"/>
              </a:rPr>
              <a:t>Sentiment analysis by RoBERTa</a:t>
            </a:r>
            <a:endParaRPr sz="2000" b="1" i="0" u="none" strike="noStrike" cap="none">
              <a:solidFill>
                <a:srgbClr val="37415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36" name="Google Shape;436;g1f9b79eef13_1_77"/>
          <p:cNvSpPr txBox="1"/>
          <p:nvPr/>
        </p:nvSpPr>
        <p:spPr>
          <a:xfrm>
            <a:off x="2017090" y="1254875"/>
            <a:ext cx="815782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1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Analysis results of VADER and </a:t>
            </a:r>
            <a:r>
              <a:rPr lang="en-US" sz="3300" b="1" i="0" u="none" strike="noStrike" cap="none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RoBERTa</a:t>
            </a:r>
            <a:endParaRPr sz="3300" b="1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261e5580a6_1_103"/>
          <p:cNvSpPr txBox="1"/>
          <p:nvPr/>
        </p:nvSpPr>
        <p:spPr>
          <a:xfrm>
            <a:off x="556600" y="84600"/>
            <a:ext cx="49362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lang="en-US" sz="3700" b="1" i="0" u="none" strike="noStrike" cap="none">
                <a:solidFill>
                  <a:srgbClr val="2F77A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Sentiment Analysis</a:t>
            </a:r>
            <a:endParaRPr sz="3700" b="1" i="0" u="none" strike="noStrike" cap="none">
              <a:solidFill>
                <a:srgbClr val="2F77A4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443" name="Google Shape;443;g2261e5580a6_1_103"/>
          <p:cNvGrpSpPr/>
          <p:nvPr/>
        </p:nvGrpSpPr>
        <p:grpSpPr>
          <a:xfrm>
            <a:off x="0" y="0"/>
            <a:ext cx="468376" cy="815710"/>
            <a:chOff x="0" y="-78772"/>
            <a:chExt cx="602104" cy="1150345"/>
          </a:xfrm>
        </p:grpSpPr>
        <p:sp>
          <p:nvSpPr>
            <p:cNvPr id="444" name="Google Shape;444;g2261e5580a6_1_103"/>
            <p:cNvSpPr/>
            <p:nvPr/>
          </p:nvSpPr>
          <p:spPr>
            <a:xfrm>
              <a:off x="0" y="256213"/>
              <a:ext cx="251412" cy="480334"/>
            </a:xfrm>
            <a:custGeom>
              <a:avLst/>
              <a:gdLst/>
              <a:ahLst/>
              <a:cxnLst/>
              <a:rect l="l" t="t" r="r" b="b"/>
              <a:pathLst>
                <a:path w="251412" h="480334" extrusionOk="0">
                  <a:moveTo>
                    <a:pt x="0" y="0"/>
                  </a:moveTo>
                  <a:lnTo>
                    <a:pt x="251412" y="240167"/>
                  </a:lnTo>
                  <a:lnTo>
                    <a:pt x="0" y="480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77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E82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g2261e5580a6_1_103"/>
            <p:cNvSpPr/>
            <p:nvPr/>
          </p:nvSpPr>
          <p:spPr>
            <a:xfrm>
              <a:off x="0" y="-78772"/>
              <a:ext cx="602104" cy="1150345"/>
            </a:xfrm>
            <a:custGeom>
              <a:avLst/>
              <a:gdLst/>
              <a:ahLst/>
              <a:cxnLst/>
              <a:rect l="l" t="t" r="r" b="b"/>
              <a:pathLst>
                <a:path w="441911" h="844290" extrusionOk="0">
                  <a:moveTo>
                    <a:pt x="0" y="0"/>
                  </a:moveTo>
                  <a:lnTo>
                    <a:pt x="441911" y="422145"/>
                  </a:lnTo>
                  <a:lnTo>
                    <a:pt x="0" y="844290"/>
                  </a:lnTo>
                  <a:lnTo>
                    <a:pt x="0" y="662312"/>
                  </a:lnTo>
                  <a:lnTo>
                    <a:pt x="251412" y="422145"/>
                  </a:lnTo>
                  <a:lnTo>
                    <a:pt x="0" y="181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77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E82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6" name="Google Shape;446;g2261e5580a6_1_103"/>
          <p:cNvSpPr txBox="1"/>
          <p:nvPr/>
        </p:nvSpPr>
        <p:spPr>
          <a:xfrm>
            <a:off x="1526100" y="3505525"/>
            <a:ext cx="9139800" cy="21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1275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2900"/>
              <a:buFont typeface="Ubuntu"/>
              <a:buChar char="●"/>
            </a:pPr>
            <a:r>
              <a:rPr lang="en-US" sz="2900" b="0" i="0" u="none" strike="noStrike" cap="none">
                <a:solidFill>
                  <a:srgbClr val="374151"/>
                </a:solidFill>
                <a:latin typeface="Ubuntu"/>
                <a:ea typeface="Ubuntu"/>
                <a:cs typeface="Ubuntu"/>
                <a:sym typeface="Ubuntu"/>
              </a:rPr>
              <a:t>Although sometimes there is negative news about Tesla Model, most of the users have positive or at least neutral comments on this hard-to-beat vehicle.</a:t>
            </a:r>
            <a:endParaRPr sz="2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g2261e5580a6_1_103"/>
          <p:cNvSpPr txBox="1"/>
          <p:nvPr/>
        </p:nvSpPr>
        <p:spPr>
          <a:xfrm>
            <a:off x="1526100" y="1295950"/>
            <a:ext cx="9139800" cy="18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1275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2900"/>
              <a:buFont typeface="Ubuntu"/>
              <a:buChar char="●"/>
            </a:pPr>
            <a:r>
              <a:rPr lang="en-US" sz="2900" b="0" i="0" u="none" strike="noStrike" cap="none">
                <a:solidFill>
                  <a:srgbClr val="374151"/>
                </a:solidFill>
                <a:latin typeface="Ubuntu"/>
                <a:ea typeface="Ubuntu"/>
                <a:cs typeface="Ubuntu"/>
                <a:sym typeface="Ubuntu"/>
              </a:rPr>
              <a:t>Reddit users’ overall attitude is not very positive</a:t>
            </a:r>
            <a:r>
              <a:rPr lang="en-US" sz="2900">
                <a:solidFill>
                  <a:srgbClr val="374151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 sz="2900">
              <a:solidFill>
                <a:srgbClr val="37415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marR="0" lvl="0" indent="-41275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2900"/>
              <a:buFont typeface="Ubuntu"/>
              <a:buChar char="●"/>
            </a:pPr>
            <a:r>
              <a:rPr lang="en-US" sz="2900" b="0" i="0" u="none" strike="noStrike" cap="none">
                <a:solidFill>
                  <a:srgbClr val="374151"/>
                </a:solidFill>
                <a:latin typeface="Ubuntu"/>
                <a:ea typeface="Ubuntu"/>
                <a:cs typeface="Ubuntu"/>
                <a:sym typeface="Ubuntu"/>
              </a:rPr>
              <a:t>More than half YouTubers hold positive comment on Tesla Models.</a:t>
            </a:r>
            <a:endParaRPr sz="2900" b="0" i="0" u="none" strike="noStrike" cap="none">
              <a:solidFill>
                <a:srgbClr val="37415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2" name="Google Shape;452;g22369a0985a_1_232"/>
          <p:cNvCxnSpPr/>
          <p:nvPr/>
        </p:nvCxnSpPr>
        <p:spPr>
          <a:xfrm>
            <a:off x="2136000" y="2306955"/>
            <a:ext cx="7920000" cy="0"/>
          </a:xfrm>
          <a:prstGeom prst="straightConnector1">
            <a:avLst/>
          </a:prstGeom>
          <a:noFill/>
          <a:ln w="25400" cap="flat" cmpd="sng">
            <a:solidFill>
              <a:srgbClr val="2F77A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3" name="Google Shape;453;g22369a0985a_1_232"/>
          <p:cNvSpPr txBox="1"/>
          <p:nvPr/>
        </p:nvSpPr>
        <p:spPr>
          <a:xfrm>
            <a:off x="2136000" y="2548575"/>
            <a:ext cx="79200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Arial"/>
              <a:buNone/>
            </a:pPr>
            <a:r>
              <a:rPr lang="en-US" sz="6700" b="1" i="0" u="none" strike="noStrike" cap="none">
                <a:solidFill>
                  <a:srgbClr val="2F77A4"/>
                </a:solidFill>
                <a:latin typeface="Nunito"/>
                <a:ea typeface="Nunito"/>
                <a:cs typeface="Nunito"/>
                <a:sym typeface="Nunito"/>
              </a:rPr>
              <a:t>Topic Modeling</a:t>
            </a:r>
            <a:endParaRPr sz="6700" b="1" i="0" u="none" strike="noStrike" cap="none">
              <a:solidFill>
                <a:srgbClr val="2F77A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54" name="Google Shape;454;g22369a0985a_1_232"/>
          <p:cNvCxnSpPr/>
          <p:nvPr/>
        </p:nvCxnSpPr>
        <p:spPr>
          <a:xfrm>
            <a:off x="2136000" y="3989070"/>
            <a:ext cx="7920000" cy="0"/>
          </a:xfrm>
          <a:prstGeom prst="straightConnector1">
            <a:avLst/>
          </a:prstGeom>
          <a:noFill/>
          <a:ln w="25400" cap="flat" cmpd="sng">
            <a:solidFill>
              <a:srgbClr val="2F77A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f9b79eef13_1_67"/>
          <p:cNvSpPr txBox="1"/>
          <p:nvPr/>
        </p:nvSpPr>
        <p:spPr>
          <a:xfrm>
            <a:off x="337931" y="328950"/>
            <a:ext cx="5299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2F77A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Table of Contents</a:t>
            </a:r>
            <a:endParaRPr sz="3600" b="1" i="0" u="none" strike="noStrike" cap="none">
              <a:solidFill>
                <a:srgbClr val="2F77A4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18" name="Google Shape;218;g1f9b79eef13_1_67"/>
          <p:cNvSpPr/>
          <p:nvPr/>
        </p:nvSpPr>
        <p:spPr>
          <a:xfrm>
            <a:off x="3016550" y="1468379"/>
            <a:ext cx="58767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•"/>
            </a:pPr>
            <a:r>
              <a:rPr lang="en-US" sz="36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Motivation</a:t>
            </a:r>
            <a:endParaRPr sz="36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9" name="Google Shape;219;g1f9b79eef13_1_67"/>
          <p:cNvSpPr/>
          <p:nvPr/>
        </p:nvSpPr>
        <p:spPr>
          <a:xfrm>
            <a:off x="3009662" y="3185032"/>
            <a:ext cx="58905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•"/>
            </a:pPr>
            <a:r>
              <a:rPr lang="en-US" sz="36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Sentiment Analysis</a:t>
            </a:r>
            <a:endParaRPr sz="36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0" name="Google Shape;220;g1f9b79eef13_1_67"/>
          <p:cNvSpPr/>
          <p:nvPr/>
        </p:nvSpPr>
        <p:spPr>
          <a:xfrm>
            <a:off x="3009646" y="4001208"/>
            <a:ext cx="58905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•"/>
            </a:pPr>
            <a:r>
              <a:rPr lang="en-US" sz="36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Topic Modeling</a:t>
            </a:r>
            <a:endParaRPr sz="36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1" name="Google Shape;221;g1f9b79eef13_1_67"/>
          <p:cNvSpPr/>
          <p:nvPr/>
        </p:nvSpPr>
        <p:spPr>
          <a:xfrm>
            <a:off x="3016559" y="2370651"/>
            <a:ext cx="5876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•"/>
            </a:pPr>
            <a:r>
              <a:rPr lang="en-US" sz="36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Data Extraction</a:t>
            </a:r>
            <a:endParaRPr sz="36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2" name="Google Shape;222;g1f9b79eef13_1_67"/>
          <p:cNvSpPr/>
          <p:nvPr/>
        </p:nvSpPr>
        <p:spPr>
          <a:xfrm>
            <a:off x="3009646" y="4817383"/>
            <a:ext cx="58905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•"/>
            </a:pPr>
            <a:r>
              <a:rPr lang="en-US" sz="36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Retrieve from Wikipedia</a:t>
            </a:r>
            <a:endParaRPr sz="360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261e5580a6_1_161"/>
          <p:cNvSpPr txBox="1"/>
          <p:nvPr/>
        </p:nvSpPr>
        <p:spPr>
          <a:xfrm>
            <a:off x="556600" y="308475"/>
            <a:ext cx="49362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US" sz="3700" b="1" i="0" u="none" strike="noStrike" cap="none">
                <a:solidFill>
                  <a:srgbClr val="2F77A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Topic Modeling</a:t>
            </a:r>
            <a:endParaRPr sz="3700" b="1" i="0" u="none" strike="noStrike" cap="none">
              <a:solidFill>
                <a:srgbClr val="2F77A4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461" name="Google Shape;461;g2261e5580a6_1_161"/>
          <p:cNvGrpSpPr/>
          <p:nvPr/>
        </p:nvGrpSpPr>
        <p:grpSpPr>
          <a:xfrm>
            <a:off x="0" y="223875"/>
            <a:ext cx="468376" cy="815710"/>
            <a:chOff x="0" y="-78772"/>
            <a:chExt cx="602104" cy="1150345"/>
          </a:xfrm>
        </p:grpSpPr>
        <p:sp>
          <p:nvSpPr>
            <p:cNvPr id="462" name="Google Shape;462;g2261e5580a6_1_161"/>
            <p:cNvSpPr/>
            <p:nvPr/>
          </p:nvSpPr>
          <p:spPr>
            <a:xfrm>
              <a:off x="0" y="256213"/>
              <a:ext cx="251412" cy="480334"/>
            </a:xfrm>
            <a:custGeom>
              <a:avLst/>
              <a:gdLst/>
              <a:ahLst/>
              <a:cxnLst/>
              <a:rect l="l" t="t" r="r" b="b"/>
              <a:pathLst>
                <a:path w="251412" h="480334" extrusionOk="0">
                  <a:moveTo>
                    <a:pt x="0" y="0"/>
                  </a:moveTo>
                  <a:lnTo>
                    <a:pt x="251412" y="240167"/>
                  </a:lnTo>
                  <a:lnTo>
                    <a:pt x="0" y="480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77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E82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g2261e5580a6_1_161"/>
            <p:cNvSpPr/>
            <p:nvPr/>
          </p:nvSpPr>
          <p:spPr>
            <a:xfrm>
              <a:off x="0" y="-78772"/>
              <a:ext cx="602104" cy="1150345"/>
            </a:xfrm>
            <a:custGeom>
              <a:avLst/>
              <a:gdLst/>
              <a:ahLst/>
              <a:cxnLst/>
              <a:rect l="l" t="t" r="r" b="b"/>
              <a:pathLst>
                <a:path w="441911" h="844290" extrusionOk="0">
                  <a:moveTo>
                    <a:pt x="0" y="0"/>
                  </a:moveTo>
                  <a:lnTo>
                    <a:pt x="441911" y="422145"/>
                  </a:lnTo>
                  <a:lnTo>
                    <a:pt x="0" y="844290"/>
                  </a:lnTo>
                  <a:lnTo>
                    <a:pt x="0" y="662312"/>
                  </a:lnTo>
                  <a:lnTo>
                    <a:pt x="251412" y="422145"/>
                  </a:lnTo>
                  <a:lnTo>
                    <a:pt x="0" y="181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77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E82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4" name="Google Shape;464;g2261e5580a6_1_161"/>
          <p:cNvSpPr txBox="1"/>
          <p:nvPr/>
        </p:nvSpPr>
        <p:spPr>
          <a:xfrm>
            <a:off x="468375" y="1571275"/>
            <a:ext cx="10481100" cy="1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aspects of Tesla are the users concern the most?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2369a0985a_1_201"/>
          <p:cNvSpPr txBox="1"/>
          <p:nvPr/>
        </p:nvSpPr>
        <p:spPr>
          <a:xfrm>
            <a:off x="556600" y="308475"/>
            <a:ext cx="49362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US" sz="3700" b="1" i="0" u="none" strike="noStrike" cap="none">
                <a:solidFill>
                  <a:srgbClr val="2F77A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Topic Modeling</a:t>
            </a:r>
            <a:endParaRPr sz="3700" b="1" i="0" u="none" strike="noStrike" cap="none">
              <a:solidFill>
                <a:srgbClr val="2F77A4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471" name="Google Shape;471;g22369a0985a_1_201"/>
          <p:cNvGrpSpPr/>
          <p:nvPr/>
        </p:nvGrpSpPr>
        <p:grpSpPr>
          <a:xfrm>
            <a:off x="0" y="223875"/>
            <a:ext cx="468376" cy="815710"/>
            <a:chOff x="0" y="-78772"/>
            <a:chExt cx="602104" cy="1150345"/>
          </a:xfrm>
        </p:grpSpPr>
        <p:sp>
          <p:nvSpPr>
            <p:cNvPr id="472" name="Google Shape;472;g22369a0985a_1_201"/>
            <p:cNvSpPr/>
            <p:nvPr/>
          </p:nvSpPr>
          <p:spPr>
            <a:xfrm>
              <a:off x="0" y="256213"/>
              <a:ext cx="251412" cy="480334"/>
            </a:xfrm>
            <a:custGeom>
              <a:avLst/>
              <a:gdLst/>
              <a:ahLst/>
              <a:cxnLst/>
              <a:rect l="l" t="t" r="r" b="b"/>
              <a:pathLst>
                <a:path w="251412" h="480334" extrusionOk="0">
                  <a:moveTo>
                    <a:pt x="0" y="0"/>
                  </a:moveTo>
                  <a:lnTo>
                    <a:pt x="251412" y="240167"/>
                  </a:lnTo>
                  <a:lnTo>
                    <a:pt x="0" y="480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77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E82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g22369a0985a_1_201"/>
            <p:cNvSpPr/>
            <p:nvPr/>
          </p:nvSpPr>
          <p:spPr>
            <a:xfrm>
              <a:off x="0" y="-78772"/>
              <a:ext cx="602104" cy="1150345"/>
            </a:xfrm>
            <a:custGeom>
              <a:avLst/>
              <a:gdLst/>
              <a:ahLst/>
              <a:cxnLst/>
              <a:rect l="l" t="t" r="r" b="b"/>
              <a:pathLst>
                <a:path w="441911" h="844290" extrusionOk="0">
                  <a:moveTo>
                    <a:pt x="0" y="0"/>
                  </a:moveTo>
                  <a:lnTo>
                    <a:pt x="441911" y="422145"/>
                  </a:lnTo>
                  <a:lnTo>
                    <a:pt x="0" y="844290"/>
                  </a:lnTo>
                  <a:lnTo>
                    <a:pt x="0" y="662312"/>
                  </a:lnTo>
                  <a:lnTo>
                    <a:pt x="251412" y="422145"/>
                  </a:lnTo>
                  <a:lnTo>
                    <a:pt x="0" y="181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77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E82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4" name="Google Shape;474;g22369a0985a_1_201"/>
          <p:cNvSpPr txBox="1"/>
          <p:nvPr/>
        </p:nvSpPr>
        <p:spPr>
          <a:xfrm>
            <a:off x="611175" y="3431975"/>
            <a:ext cx="10195500" cy="1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>
                <a:solidFill>
                  <a:srgbClr val="374151"/>
                </a:solidFill>
                <a:latin typeface="Ubuntu"/>
                <a:ea typeface="Ubuntu"/>
                <a:cs typeface="Ubuntu"/>
                <a:sym typeface="Ubuntu"/>
              </a:rPr>
              <a:t>By modeling a total of more than 5K comments scraped from Reddit and YouTube using the LDA topic model, we set the number of topics to 10 after comparing the consistency values ​​of different topics.</a:t>
            </a:r>
            <a:endParaRPr sz="2600" b="0" i="0" u="none" strike="noStrike" cap="none">
              <a:solidFill>
                <a:srgbClr val="37415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75" name="Google Shape;475;g22369a0985a_1_201"/>
          <p:cNvSpPr txBox="1"/>
          <p:nvPr/>
        </p:nvSpPr>
        <p:spPr>
          <a:xfrm>
            <a:off x="468375" y="1571275"/>
            <a:ext cx="10481100" cy="1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aspects of Tesla are the users concern the most?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2369a0985a_1_216"/>
          <p:cNvSpPr txBox="1"/>
          <p:nvPr/>
        </p:nvSpPr>
        <p:spPr>
          <a:xfrm>
            <a:off x="556600" y="308475"/>
            <a:ext cx="49362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US" sz="3700" b="1" i="0" u="none" strike="noStrike" cap="none">
                <a:solidFill>
                  <a:srgbClr val="2F77A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Topic Modeling</a:t>
            </a:r>
            <a:endParaRPr sz="3700" b="1" i="0" u="none" strike="noStrike" cap="none">
              <a:solidFill>
                <a:srgbClr val="2F77A4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482" name="Google Shape;482;g22369a0985a_1_216"/>
          <p:cNvGrpSpPr/>
          <p:nvPr/>
        </p:nvGrpSpPr>
        <p:grpSpPr>
          <a:xfrm>
            <a:off x="0" y="223875"/>
            <a:ext cx="468376" cy="815710"/>
            <a:chOff x="0" y="-78772"/>
            <a:chExt cx="602104" cy="1150345"/>
          </a:xfrm>
        </p:grpSpPr>
        <p:sp>
          <p:nvSpPr>
            <p:cNvPr id="483" name="Google Shape;483;g22369a0985a_1_216"/>
            <p:cNvSpPr/>
            <p:nvPr/>
          </p:nvSpPr>
          <p:spPr>
            <a:xfrm>
              <a:off x="0" y="256213"/>
              <a:ext cx="251412" cy="480334"/>
            </a:xfrm>
            <a:custGeom>
              <a:avLst/>
              <a:gdLst/>
              <a:ahLst/>
              <a:cxnLst/>
              <a:rect l="l" t="t" r="r" b="b"/>
              <a:pathLst>
                <a:path w="251412" h="480334" extrusionOk="0">
                  <a:moveTo>
                    <a:pt x="0" y="0"/>
                  </a:moveTo>
                  <a:lnTo>
                    <a:pt x="251412" y="240167"/>
                  </a:lnTo>
                  <a:lnTo>
                    <a:pt x="0" y="480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77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E82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g22369a0985a_1_216"/>
            <p:cNvSpPr/>
            <p:nvPr/>
          </p:nvSpPr>
          <p:spPr>
            <a:xfrm>
              <a:off x="0" y="-78772"/>
              <a:ext cx="602104" cy="1150345"/>
            </a:xfrm>
            <a:custGeom>
              <a:avLst/>
              <a:gdLst/>
              <a:ahLst/>
              <a:cxnLst/>
              <a:rect l="l" t="t" r="r" b="b"/>
              <a:pathLst>
                <a:path w="441911" h="844290" extrusionOk="0">
                  <a:moveTo>
                    <a:pt x="0" y="0"/>
                  </a:moveTo>
                  <a:lnTo>
                    <a:pt x="441911" y="422145"/>
                  </a:lnTo>
                  <a:lnTo>
                    <a:pt x="0" y="844290"/>
                  </a:lnTo>
                  <a:lnTo>
                    <a:pt x="0" y="662312"/>
                  </a:lnTo>
                  <a:lnTo>
                    <a:pt x="251412" y="422145"/>
                  </a:lnTo>
                  <a:lnTo>
                    <a:pt x="0" y="181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77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E82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85" name="Google Shape;485;g22369a0985a_1_216"/>
          <p:cNvPicPr preferRelativeResize="0"/>
          <p:nvPr/>
        </p:nvPicPr>
        <p:blipFill rotWithShape="1">
          <a:blip r:embed="rId3">
            <a:alphaModFix/>
          </a:blip>
          <a:srcRect l="14924" t="5804" r="11480" b="6226"/>
          <a:stretch/>
        </p:blipFill>
        <p:spPr>
          <a:xfrm>
            <a:off x="349625" y="1352275"/>
            <a:ext cx="3486275" cy="234397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g22369a0985a_1_216"/>
          <p:cNvSpPr txBox="1"/>
          <p:nvPr/>
        </p:nvSpPr>
        <p:spPr>
          <a:xfrm>
            <a:off x="4081475" y="1450475"/>
            <a:ext cx="7578300" cy="19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20"/>
              <a:buFont typeface="Arial"/>
              <a:buNone/>
            </a:pPr>
            <a:r>
              <a:rPr lang="en-US" sz="202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Topic 1: Keywords include Tesla, people, interesting, technology, electric vehicles, etc. </a:t>
            </a:r>
            <a:endParaRPr sz="2341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341"/>
              <a:buFont typeface="Arial"/>
              <a:buNone/>
            </a:pPr>
            <a:r>
              <a:rPr lang="en-US" sz="2341" b="0" i="0" u="none" strike="noStrike" cap="none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This topic may involve Tesla's new </a:t>
            </a:r>
            <a:r>
              <a:rPr lang="en-US" sz="3141" b="0" i="0" u="none" strike="noStrike" cap="none">
                <a:solidFill>
                  <a:srgbClr val="20A7DD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technology</a:t>
            </a:r>
            <a:r>
              <a:rPr lang="en-US" sz="2341" b="0" i="0" u="none" strike="noStrike" cap="none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, new models, and the company's leader Elon Musk.</a:t>
            </a:r>
            <a:endParaRPr sz="2341" b="0" i="0" u="none" strike="noStrike" cap="none">
              <a:solidFill>
                <a:schemeClr val="dk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pic>
        <p:nvPicPr>
          <p:cNvPr id="487" name="Google Shape;487;g22369a0985a_1_216"/>
          <p:cNvPicPr preferRelativeResize="0"/>
          <p:nvPr/>
        </p:nvPicPr>
        <p:blipFill rotWithShape="1">
          <a:blip r:embed="rId4">
            <a:alphaModFix/>
          </a:blip>
          <a:srcRect l="15695" r="14486"/>
          <a:stretch/>
        </p:blipFill>
        <p:spPr>
          <a:xfrm>
            <a:off x="8685812" y="3930925"/>
            <a:ext cx="3050150" cy="2457401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g22369a0985a_1_216"/>
          <p:cNvSpPr txBox="1"/>
          <p:nvPr/>
        </p:nvSpPr>
        <p:spPr>
          <a:xfrm>
            <a:off x="245500" y="4102125"/>
            <a:ext cx="8255100" cy="18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20"/>
              <a:buFont typeface="Arial"/>
              <a:buNone/>
            </a:pPr>
            <a:r>
              <a:rPr lang="en-US" sz="202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Topic 2: Keywords include mileage, cost, tires, repairs, etc. </a:t>
            </a:r>
            <a:endParaRPr sz="202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341"/>
              <a:buFont typeface="Arial"/>
              <a:buNone/>
            </a:pPr>
            <a:r>
              <a:rPr lang="en-US" sz="2341" b="0" i="0" u="none" strike="noStrike" cap="none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This topic may involve the </a:t>
            </a:r>
            <a:r>
              <a:rPr lang="en-US" sz="3141" b="0" i="0" u="none" strike="noStrike" cap="none">
                <a:solidFill>
                  <a:srgbClr val="20A7DD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maintenance costs</a:t>
            </a:r>
            <a:r>
              <a:rPr lang="en-US" sz="2341" b="0" i="0" u="none" strike="noStrike" cap="none">
                <a:solidFill>
                  <a:schemeClr val="dk1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 and repair issues of Tesla vehicles, as well as the replacement of vehicle components.</a:t>
            </a:r>
            <a:endParaRPr sz="2341" b="0" i="0" u="none" strike="noStrike" cap="none">
              <a:solidFill>
                <a:schemeClr val="dk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cxnSp>
        <p:nvCxnSpPr>
          <p:cNvPr id="489" name="Google Shape;489;g22369a0985a_1_216"/>
          <p:cNvCxnSpPr/>
          <p:nvPr/>
        </p:nvCxnSpPr>
        <p:spPr>
          <a:xfrm rot="10800000" flipH="1">
            <a:off x="245500" y="3858280"/>
            <a:ext cx="11283300" cy="3600"/>
          </a:xfrm>
          <a:prstGeom prst="straightConnector1">
            <a:avLst/>
          </a:prstGeom>
          <a:noFill/>
          <a:ln w="38100" cap="flat" cmpd="sng">
            <a:solidFill>
              <a:srgbClr val="2F77A4"/>
            </a:solidFill>
            <a:prstDash val="solid"/>
            <a:miter lim="800000"/>
            <a:headEnd type="oval" w="sm" len="sm"/>
            <a:tailEnd type="oval" w="sm" len="sm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2369a0985a_1_239"/>
          <p:cNvSpPr txBox="1"/>
          <p:nvPr/>
        </p:nvSpPr>
        <p:spPr>
          <a:xfrm>
            <a:off x="556600" y="308475"/>
            <a:ext cx="49362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US" sz="3700" b="1" i="0" u="none" strike="noStrike" cap="none">
                <a:solidFill>
                  <a:srgbClr val="2F77A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Topic Modeling</a:t>
            </a:r>
            <a:endParaRPr sz="3700" b="1" i="0" u="none" strike="noStrike" cap="none">
              <a:solidFill>
                <a:srgbClr val="2F77A4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496" name="Google Shape;496;g22369a0985a_1_239"/>
          <p:cNvGrpSpPr/>
          <p:nvPr/>
        </p:nvGrpSpPr>
        <p:grpSpPr>
          <a:xfrm>
            <a:off x="0" y="223875"/>
            <a:ext cx="468376" cy="815710"/>
            <a:chOff x="0" y="-78772"/>
            <a:chExt cx="602104" cy="1150345"/>
          </a:xfrm>
        </p:grpSpPr>
        <p:sp>
          <p:nvSpPr>
            <p:cNvPr id="497" name="Google Shape;497;g22369a0985a_1_239"/>
            <p:cNvSpPr/>
            <p:nvPr/>
          </p:nvSpPr>
          <p:spPr>
            <a:xfrm>
              <a:off x="0" y="256213"/>
              <a:ext cx="251412" cy="480334"/>
            </a:xfrm>
            <a:custGeom>
              <a:avLst/>
              <a:gdLst/>
              <a:ahLst/>
              <a:cxnLst/>
              <a:rect l="l" t="t" r="r" b="b"/>
              <a:pathLst>
                <a:path w="251412" h="480334" extrusionOk="0">
                  <a:moveTo>
                    <a:pt x="0" y="0"/>
                  </a:moveTo>
                  <a:lnTo>
                    <a:pt x="251412" y="240167"/>
                  </a:lnTo>
                  <a:lnTo>
                    <a:pt x="0" y="480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77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E82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g22369a0985a_1_239"/>
            <p:cNvSpPr/>
            <p:nvPr/>
          </p:nvSpPr>
          <p:spPr>
            <a:xfrm>
              <a:off x="0" y="-78772"/>
              <a:ext cx="602104" cy="1150345"/>
            </a:xfrm>
            <a:custGeom>
              <a:avLst/>
              <a:gdLst/>
              <a:ahLst/>
              <a:cxnLst/>
              <a:rect l="l" t="t" r="r" b="b"/>
              <a:pathLst>
                <a:path w="441911" h="844290" extrusionOk="0">
                  <a:moveTo>
                    <a:pt x="0" y="0"/>
                  </a:moveTo>
                  <a:lnTo>
                    <a:pt x="441911" y="422145"/>
                  </a:lnTo>
                  <a:lnTo>
                    <a:pt x="0" y="844290"/>
                  </a:lnTo>
                  <a:lnTo>
                    <a:pt x="0" y="662312"/>
                  </a:lnTo>
                  <a:lnTo>
                    <a:pt x="251412" y="422145"/>
                  </a:lnTo>
                  <a:lnTo>
                    <a:pt x="0" y="181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77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E82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99" name="Google Shape;499;g22369a0985a_1_239"/>
          <p:cNvPicPr preferRelativeResize="0"/>
          <p:nvPr/>
        </p:nvPicPr>
        <p:blipFill rotWithShape="1">
          <a:blip r:embed="rId3">
            <a:alphaModFix/>
          </a:blip>
          <a:srcRect l="16388" t="7401" r="16388" b="9987"/>
          <a:stretch/>
        </p:blipFill>
        <p:spPr>
          <a:xfrm>
            <a:off x="597450" y="1304825"/>
            <a:ext cx="2831576" cy="19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g22369a0985a_1_239"/>
          <p:cNvSpPr txBox="1"/>
          <p:nvPr/>
        </p:nvSpPr>
        <p:spPr>
          <a:xfrm>
            <a:off x="556588" y="3451275"/>
            <a:ext cx="2913300" cy="3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20"/>
              <a:buFont typeface="Arial"/>
              <a:buNone/>
            </a:pPr>
            <a:r>
              <a:rPr lang="en-US" sz="202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Topic 3: good, feeling, electric, technology, discussion, etc. </a:t>
            </a:r>
            <a:endParaRPr sz="202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20"/>
              <a:buFont typeface="Arial"/>
              <a:buNone/>
            </a:pPr>
            <a:r>
              <a:rPr lang="en-US" sz="202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This topic may discuss people's</a:t>
            </a:r>
            <a:r>
              <a:rPr lang="en-US" sz="3141" b="0" i="0" u="none" strike="noStrike" cap="none">
                <a:solidFill>
                  <a:srgbClr val="20A7DD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 feelings</a:t>
            </a:r>
            <a:r>
              <a:rPr lang="en-US" sz="202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and opinions on Tesla models, as well as the development trend of electric vehicles and technology.</a:t>
            </a:r>
            <a:endParaRPr sz="202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01" name="Google Shape;501;g22369a0985a_1_239"/>
          <p:cNvPicPr preferRelativeResize="0"/>
          <p:nvPr/>
        </p:nvPicPr>
        <p:blipFill rotWithShape="1">
          <a:blip r:embed="rId4">
            <a:alphaModFix/>
          </a:blip>
          <a:srcRect l="15364" t="7976" r="15204" b="6800"/>
          <a:stretch/>
        </p:blipFill>
        <p:spPr>
          <a:xfrm>
            <a:off x="4302300" y="1304827"/>
            <a:ext cx="3311813" cy="2286599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g22369a0985a_1_239"/>
          <p:cNvSpPr txBox="1"/>
          <p:nvPr/>
        </p:nvSpPr>
        <p:spPr>
          <a:xfrm>
            <a:off x="3990200" y="3728650"/>
            <a:ext cx="3936000" cy="24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Topic 4: vehicle, performance, interior, seats, etc. </a:t>
            </a:r>
            <a:endParaRPr sz="20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20"/>
              <a:buFont typeface="Arial"/>
              <a:buNone/>
            </a:pPr>
            <a:r>
              <a:rPr lang="en-US" sz="202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This topic may involve the </a:t>
            </a:r>
            <a:r>
              <a:rPr lang="en-US" sz="3141" b="0" i="0" u="none" strike="noStrike" cap="none">
                <a:solidFill>
                  <a:srgbClr val="20A7DD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performance</a:t>
            </a:r>
            <a:r>
              <a:rPr lang="en-US" sz="202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interior design, and configuration of Tesla vehicles.</a:t>
            </a:r>
            <a:endParaRPr sz="202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03" name="Google Shape;503;g22369a0985a_1_239"/>
          <p:cNvPicPr preferRelativeResize="0"/>
          <p:nvPr/>
        </p:nvPicPr>
        <p:blipFill rotWithShape="1">
          <a:blip r:embed="rId5">
            <a:alphaModFix/>
          </a:blip>
          <a:srcRect l="15857" t="8034" r="14162" b="10644"/>
          <a:stretch/>
        </p:blipFill>
        <p:spPr>
          <a:xfrm>
            <a:off x="8322475" y="1191050"/>
            <a:ext cx="3498304" cy="2286599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g22369a0985a_1_239"/>
          <p:cNvSpPr txBox="1"/>
          <p:nvPr/>
        </p:nvSpPr>
        <p:spPr>
          <a:xfrm>
            <a:off x="8322475" y="3592300"/>
            <a:ext cx="3646200" cy="29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20"/>
              <a:buFont typeface="Arial"/>
              <a:buNone/>
            </a:pPr>
            <a:r>
              <a:rPr lang="en-US" sz="202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Topic 5: charging, battery, problems, charging stations, etc. </a:t>
            </a:r>
            <a:endParaRPr sz="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20"/>
              <a:buFont typeface="Arial"/>
              <a:buNone/>
            </a:pPr>
            <a:r>
              <a:rPr lang="en-US" sz="202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This topic may involve the charging problems of Tesla vehicles, </a:t>
            </a:r>
            <a:r>
              <a:rPr lang="en-US" sz="3141" b="0" i="0" u="none" strike="noStrike" cap="none">
                <a:solidFill>
                  <a:srgbClr val="20A7DD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battery</a:t>
            </a:r>
            <a:r>
              <a:rPr lang="en-US" sz="202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life, and the layout of charging stations.</a:t>
            </a:r>
            <a:endParaRPr sz="202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505" name="Google Shape;505;g22369a0985a_1_239"/>
          <p:cNvCxnSpPr/>
          <p:nvPr/>
        </p:nvCxnSpPr>
        <p:spPr>
          <a:xfrm rot="5400000">
            <a:off x="1364400" y="3694450"/>
            <a:ext cx="4779300" cy="261900"/>
          </a:xfrm>
          <a:prstGeom prst="bentConnector3">
            <a:avLst>
              <a:gd name="adj1" fmla="val 44521"/>
            </a:avLst>
          </a:prstGeom>
          <a:noFill/>
          <a:ln w="38100" cap="flat" cmpd="sng">
            <a:solidFill>
              <a:srgbClr val="22629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06" name="Google Shape;506;g22369a0985a_1_239"/>
          <p:cNvCxnSpPr/>
          <p:nvPr/>
        </p:nvCxnSpPr>
        <p:spPr>
          <a:xfrm rot="-5400000" flipH="1">
            <a:off x="5463738" y="3732100"/>
            <a:ext cx="5045700" cy="3423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22629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235896ab62_1_131"/>
          <p:cNvSpPr txBox="1"/>
          <p:nvPr/>
        </p:nvSpPr>
        <p:spPr>
          <a:xfrm>
            <a:off x="556600" y="308475"/>
            <a:ext cx="49362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US" sz="3700" b="1" i="0" u="none" strike="noStrike" cap="none">
                <a:solidFill>
                  <a:srgbClr val="2F77A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Topic Modeling</a:t>
            </a:r>
            <a:endParaRPr sz="3700" b="1" i="0" u="none" strike="noStrike" cap="none">
              <a:solidFill>
                <a:srgbClr val="2F77A4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513" name="Google Shape;513;g2235896ab62_1_131"/>
          <p:cNvGrpSpPr/>
          <p:nvPr/>
        </p:nvGrpSpPr>
        <p:grpSpPr>
          <a:xfrm>
            <a:off x="0" y="223875"/>
            <a:ext cx="468376" cy="815710"/>
            <a:chOff x="0" y="-78772"/>
            <a:chExt cx="602104" cy="1150345"/>
          </a:xfrm>
        </p:grpSpPr>
        <p:sp>
          <p:nvSpPr>
            <p:cNvPr id="514" name="Google Shape;514;g2235896ab62_1_131"/>
            <p:cNvSpPr/>
            <p:nvPr/>
          </p:nvSpPr>
          <p:spPr>
            <a:xfrm>
              <a:off x="0" y="256213"/>
              <a:ext cx="251412" cy="480334"/>
            </a:xfrm>
            <a:custGeom>
              <a:avLst/>
              <a:gdLst/>
              <a:ahLst/>
              <a:cxnLst/>
              <a:rect l="l" t="t" r="r" b="b"/>
              <a:pathLst>
                <a:path w="251412" h="480334" extrusionOk="0">
                  <a:moveTo>
                    <a:pt x="0" y="0"/>
                  </a:moveTo>
                  <a:lnTo>
                    <a:pt x="251412" y="240167"/>
                  </a:lnTo>
                  <a:lnTo>
                    <a:pt x="0" y="480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77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E82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g2235896ab62_1_131"/>
            <p:cNvSpPr/>
            <p:nvPr/>
          </p:nvSpPr>
          <p:spPr>
            <a:xfrm>
              <a:off x="0" y="-78772"/>
              <a:ext cx="602104" cy="1150345"/>
            </a:xfrm>
            <a:custGeom>
              <a:avLst/>
              <a:gdLst/>
              <a:ahLst/>
              <a:cxnLst/>
              <a:rect l="l" t="t" r="r" b="b"/>
              <a:pathLst>
                <a:path w="441911" h="844290" extrusionOk="0">
                  <a:moveTo>
                    <a:pt x="0" y="0"/>
                  </a:moveTo>
                  <a:lnTo>
                    <a:pt x="441911" y="422145"/>
                  </a:lnTo>
                  <a:lnTo>
                    <a:pt x="0" y="844290"/>
                  </a:lnTo>
                  <a:lnTo>
                    <a:pt x="0" y="662312"/>
                  </a:lnTo>
                  <a:lnTo>
                    <a:pt x="251412" y="422145"/>
                  </a:lnTo>
                  <a:lnTo>
                    <a:pt x="0" y="181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77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E82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6" name="Google Shape;516;g2235896ab62_1_131"/>
          <p:cNvSpPr txBox="1"/>
          <p:nvPr/>
        </p:nvSpPr>
        <p:spPr>
          <a:xfrm>
            <a:off x="556601" y="3451275"/>
            <a:ext cx="3252000" cy="29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20"/>
              <a:buFont typeface="Arial"/>
              <a:buNone/>
            </a:pPr>
            <a:r>
              <a:rPr lang="en-US" sz="202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</a:t>
            </a:r>
            <a:r>
              <a:rPr lang="en-US" sz="202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opic 6: Keywords include drive, time, front and back, screen, braking, etc.</a:t>
            </a:r>
            <a:endParaRPr sz="202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20"/>
              <a:buFont typeface="Arial"/>
              <a:buNone/>
            </a:pPr>
            <a:r>
              <a:rPr lang="en-US" sz="202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This topic may involve </a:t>
            </a:r>
            <a:r>
              <a:rPr lang="en-US" sz="2741" b="0" i="0" u="none" strike="noStrike" cap="none">
                <a:solidFill>
                  <a:srgbClr val="20A7DD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driving experience</a:t>
            </a:r>
            <a:r>
              <a:rPr lang="en-US" sz="2341" b="0" i="0" u="none" strike="noStrike" cap="none">
                <a:solidFill>
                  <a:srgbClr val="20A7DD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 </a:t>
            </a:r>
            <a:r>
              <a:rPr lang="en-US" sz="202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control system, screen interface, and braking system of Tesla vehicles.</a:t>
            </a:r>
            <a:endParaRPr sz="202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17" name="Google Shape;517;g2235896ab62_1_131"/>
          <p:cNvSpPr txBox="1"/>
          <p:nvPr/>
        </p:nvSpPr>
        <p:spPr>
          <a:xfrm>
            <a:off x="3990200" y="3728650"/>
            <a:ext cx="3936000" cy="27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20"/>
              <a:buFont typeface="Arial"/>
              <a:buNone/>
            </a:pPr>
            <a:r>
              <a:rPr lang="en-US" sz="202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Topic 7: Keywords include videos, tests, reviews, information, etc.</a:t>
            </a:r>
            <a:r>
              <a:rPr lang="en-US" sz="186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860" b="0" i="0" u="none" strike="noStrike" cap="none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n-US" sz="202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This topic may involve the </a:t>
            </a:r>
            <a:r>
              <a:rPr lang="en-US" sz="3141" b="0" i="0" u="none" strike="noStrike" cap="none">
                <a:solidFill>
                  <a:srgbClr val="20A7DD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evaluation</a:t>
            </a:r>
            <a:r>
              <a:rPr lang="en-US" sz="202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videos of Tesla vehicles, user experiences, and technical information of the vehicles.</a:t>
            </a:r>
            <a:endParaRPr sz="202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8" name="Google Shape;518;g2235896ab62_1_131"/>
          <p:cNvSpPr txBox="1"/>
          <p:nvPr/>
        </p:nvSpPr>
        <p:spPr>
          <a:xfrm>
            <a:off x="8322475" y="3592300"/>
            <a:ext cx="3646200" cy="30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20"/>
              <a:buFont typeface="Arial"/>
              <a:buNone/>
            </a:pPr>
            <a:r>
              <a:rPr lang="en-US" sz="202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Topic 8: Keywords include make, software, system, quality, design, etc.</a:t>
            </a:r>
            <a:endParaRPr sz="202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20"/>
              <a:buFont typeface="Arial"/>
              <a:buNone/>
            </a:pPr>
            <a:endParaRPr sz="202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n-US" sz="186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202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This topic may involve Tesla's product manufacturing and </a:t>
            </a:r>
            <a:r>
              <a:rPr lang="en-US" sz="3141" b="0" i="0" u="none" strike="noStrike" cap="none">
                <a:solidFill>
                  <a:srgbClr val="20A7DD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software </a:t>
            </a:r>
            <a:r>
              <a:rPr lang="en-US" sz="202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development, future development trends, quality and design.</a:t>
            </a:r>
            <a:endParaRPr sz="202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519" name="Google Shape;519;g2235896ab62_1_131"/>
          <p:cNvCxnSpPr/>
          <p:nvPr/>
        </p:nvCxnSpPr>
        <p:spPr>
          <a:xfrm rot="5400000">
            <a:off x="1608900" y="3828925"/>
            <a:ext cx="4779300" cy="261900"/>
          </a:xfrm>
          <a:prstGeom prst="bentConnector3">
            <a:avLst>
              <a:gd name="adj1" fmla="val 44521"/>
            </a:avLst>
          </a:prstGeom>
          <a:noFill/>
          <a:ln w="38100" cap="flat" cmpd="sng">
            <a:solidFill>
              <a:srgbClr val="22629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20" name="Google Shape;520;g2235896ab62_1_131"/>
          <p:cNvCxnSpPr/>
          <p:nvPr/>
        </p:nvCxnSpPr>
        <p:spPr>
          <a:xfrm>
            <a:off x="8107825" y="1435750"/>
            <a:ext cx="0" cy="4779300"/>
          </a:xfrm>
          <a:prstGeom prst="straightConnector1">
            <a:avLst/>
          </a:prstGeom>
          <a:noFill/>
          <a:ln w="38100" cap="flat" cmpd="sng">
            <a:solidFill>
              <a:srgbClr val="22629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521" name="Google Shape;521;g2235896ab62_1_1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40837" y="970275"/>
            <a:ext cx="4561474" cy="256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g2235896ab62_1_1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74125" y="1272588"/>
            <a:ext cx="4150613" cy="215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g2235896ab62_1_1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73737" y="1044575"/>
            <a:ext cx="4499824" cy="241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235896ab62_1_151"/>
          <p:cNvSpPr txBox="1"/>
          <p:nvPr/>
        </p:nvSpPr>
        <p:spPr>
          <a:xfrm>
            <a:off x="556600" y="308475"/>
            <a:ext cx="49362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US" sz="3700" b="1" i="0" u="none" strike="noStrike" cap="none">
                <a:solidFill>
                  <a:srgbClr val="2F77A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Topic Modeling</a:t>
            </a:r>
            <a:endParaRPr sz="3700" b="1" i="0" u="none" strike="noStrike" cap="none">
              <a:solidFill>
                <a:srgbClr val="2F77A4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530" name="Google Shape;530;g2235896ab62_1_151"/>
          <p:cNvGrpSpPr/>
          <p:nvPr/>
        </p:nvGrpSpPr>
        <p:grpSpPr>
          <a:xfrm>
            <a:off x="0" y="223875"/>
            <a:ext cx="468376" cy="815710"/>
            <a:chOff x="0" y="-78772"/>
            <a:chExt cx="602104" cy="1150345"/>
          </a:xfrm>
        </p:grpSpPr>
        <p:sp>
          <p:nvSpPr>
            <p:cNvPr id="531" name="Google Shape;531;g2235896ab62_1_151"/>
            <p:cNvSpPr/>
            <p:nvPr/>
          </p:nvSpPr>
          <p:spPr>
            <a:xfrm>
              <a:off x="0" y="256213"/>
              <a:ext cx="251412" cy="480334"/>
            </a:xfrm>
            <a:custGeom>
              <a:avLst/>
              <a:gdLst/>
              <a:ahLst/>
              <a:cxnLst/>
              <a:rect l="l" t="t" r="r" b="b"/>
              <a:pathLst>
                <a:path w="251412" h="480334" extrusionOk="0">
                  <a:moveTo>
                    <a:pt x="0" y="0"/>
                  </a:moveTo>
                  <a:lnTo>
                    <a:pt x="251412" y="240167"/>
                  </a:lnTo>
                  <a:lnTo>
                    <a:pt x="0" y="480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77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E82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g2235896ab62_1_151"/>
            <p:cNvSpPr/>
            <p:nvPr/>
          </p:nvSpPr>
          <p:spPr>
            <a:xfrm>
              <a:off x="0" y="-78772"/>
              <a:ext cx="602104" cy="1150345"/>
            </a:xfrm>
            <a:custGeom>
              <a:avLst/>
              <a:gdLst/>
              <a:ahLst/>
              <a:cxnLst/>
              <a:rect l="l" t="t" r="r" b="b"/>
              <a:pathLst>
                <a:path w="441911" h="844290" extrusionOk="0">
                  <a:moveTo>
                    <a:pt x="0" y="0"/>
                  </a:moveTo>
                  <a:lnTo>
                    <a:pt x="441911" y="422145"/>
                  </a:lnTo>
                  <a:lnTo>
                    <a:pt x="0" y="844290"/>
                  </a:lnTo>
                  <a:lnTo>
                    <a:pt x="0" y="662312"/>
                  </a:lnTo>
                  <a:lnTo>
                    <a:pt x="251412" y="422145"/>
                  </a:lnTo>
                  <a:lnTo>
                    <a:pt x="0" y="181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77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E82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3" name="Google Shape;533;g2235896ab62_1_151"/>
          <p:cNvSpPr txBox="1"/>
          <p:nvPr/>
        </p:nvSpPr>
        <p:spPr>
          <a:xfrm>
            <a:off x="4081475" y="1450475"/>
            <a:ext cx="7578300" cy="15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20"/>
              <a:buFont typeface="Arial"/>
              <a:buNone/>
            </a:pPr>
            <a:r>
              <a:rPr lang="en-US" sz="202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Topic 9: Keywords include steering wheel, autopilot, control, buttons, etc.</a:t>
            </a:r>
            <a:endParaRPr sz="202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1685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202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This topic may involve the </a:t>
            </a:r>
            <a:r>
              <a:rPr lang="en-US" sz="3141" b="0" i="0" u="none" strike="noStrike" cap="none">
                <a:solidFill>
                  <a:srgbClr val="20A7DD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autopilot</a:t>
            </a:r>
            <a:r>
              <a:rPr lang="en-US" sz="202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system, control interface, and operation buttons of Tesla vehicles.</a:t>
            </a:r>
            <a:endParaRPr sz="2341" b="0" i="0" u="none" strike="noStrike" cap="none">
              <a:solidFill>
                <a:schemeClr val="dk1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534" name="Google Shape;534;g2235896ab62_1_151"/>
          <p:cNvSpPr txBox="1"/>
          <p:nvPr/>
        </p:nvSpPr>
        <p:spPr>
          <a:xfrm>
            <a:off x="245500" y="4102125"/>
            <a:ext cx="8255100" cy="21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20"/>
              <a:buFont typeface="Arial"/>
              <a:buNone/>
            </a:pPr>
            <a:r>
              <a:rPr lang="en-US" sz="202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Topic 10: Keywords include love, waiting, delivery, leasing, etc.</a:t>
            </a:r>
            <a:endParaRPr sz="202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-US" sz="202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202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This topic may involve users' degree of love for Tesla vehicles, waiting for purchase, </a:t>
            </a:r>
            <a:r>
              <a:rPr lang="en-US" sz="3141" b="0" i="0" u="none" strike="noStrike" cap="none">
                <a:solidFill>
                  <a:srgbClr val="20A7DD"/>
                </a:solidFill>
                <a:latin typeface="Nunito ExtraBold"/>
                <a:ea typeface="Nunito ExtraBold"/>
                <a:cs typeface="Nunito ExtraBold"/>
                <a:sym typeface="Nunito ExtraBold"/>
              </a:rPr>
              <a:t>delivery</a:t>
            </a:r>
            <a:r>
              <a:rPr lang="en-US" sz="202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process, and leasing of vehicles.</a:t>
            </a:r>
            <a:endParaRPr sz="2020" b="1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endParaRPr sz="1685" b="0" i="0" u="none" strike="noStrike" cap="none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341"/>
              <a:buFont typeface="Arial"/>
              <a:buNone/>
            </a:pPr>
            <a:endParaRPr sz="2341" b="1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535" name="Google Shape;535;g2235896ab62_1_151"/>
          <p:cNvCxnSpPr/>
          <p:nvPr/>
        </p:nvCxnSpPr>
        <p:spPr>
          <a:xfrm rot="10800000" flipH="1">
            <a:off x="245500" y="3858280"/>
            <a:ext cx="11283300" cy="3600"/>
          </a:xfrm>
          <a:prstGeom prst="straightConnector1">
            <a:avLst/>
          </a:prstGeom>
          <a:noFill/>
          <a:ln w="38100" cap="flat" cmpd="sng">
            <a:solidFill>
              <a:srgbClr val="2F77A4"/>
            </a:solidFill>
            <a:prstDash val="solid"/>
            <a:miter lim="800000"/>
            <a:headEnd type="oval" w="sm" len="sm"/>
            <a:tailEnd type="oval" w="sm" len="sm"/>
          </a:ln>
        </p:spPr>
      </p:cxnSp>
      <p:pic>
        <p:nvPicPr>
          <p:cNvPr id="536" name="Google Shape;536;g2235896ab62_1_1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425" y="1233874"/>
            <a:ext cx="3989385" cy="224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g2235896ab62_1_1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23625" y="4216675"/>
            <a:ext cx="3868376" cy="209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2" name="Google Shape;542;g22369a0985a_1_263"/>
          <p:cNvCxnSpPr/>
          <p:nvPr/>
        </p:nvCxnSpPr>
        <p:spPr>
          <a:xfrm>
            <a:off x="2136000" y="2306955"/>
            <a:ext cx="7920000" cy="0"/>
          </a:xfrm>
          <a:prstGeom prst="straightConnector1">
            <a:avLst/>
          </a:prstGeom>
          <a:noFill/>
          <a:ln w="25400" cap="flat" cmpd="sng">
            <a:solidFill>
              <a:srgbClr val="2F77A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43" name="Google Shape;543;g22369a0985a_1_263"/>
          <p:cNvSpPr txBox="1"/>
          <p:nvPr/>
        </p:nvSpPr>
        <p:spPr>
          <a:xfrm>
            <a:off x="1682100" y="2678513"/>
            <a:ext cx="8827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lang="en-US" sz="5400" b="1" i="0" u="none" strike="noStrike" cap="none">
                <a:solidFill>
                  <a:srgbClr val="2F77A4"/>
                </a:solidFill>
                <a:latin typeface="Nunito"/>
                <a:ea typeface="Nunito"/>
                <a:cs typeface="Nunito"/>
                <a:sym typeface="Nunito"/>
              </a:rPr>
              <a:t>Connect to </a:t>
            </a:r>
            <a:r>
              <a:rPr lang="en-US" sz="5400" b="1">
                <a:solidFill>
                  <a:srgbClr val="2F77A4"/>
                </a:solidFill>
                <a:latin typeface="Nunito"/>
                <a:ea typeface="Nunito"/>
                <a:cs typeface="Nunito"/>
                <a:sym typeface="Nunito"/>
              </a:rPr>
              <a:t>W</a:t>
            </a:r>
            <a:r>
              <a:rPr lang="en-US" sz="5400" b="1" i="0" u="none" strike="noStrike" cap="none">
                <a:solidFill>
                  <a:srgbClr val="2F77A4"/>
                </a:solidFill>
                <a:latin typeface="Nunito"/>
                <a:ea typeface="Nunito"/>
                <a:cs typeface="Nunito"/>
                <a:sym typeface="Nunito"/>
              </a:rPr>
              <a:t>eb </a:t>
            </a:r>
            <a:r>
              <a:rPr lang="en-US" sz="5400" b="1">
                <a:solidFill>
                  <a:srgbClr val="2F77A4"/>
                </a:solidFill>
                <a:latin typeface="Nunito"/>
                <a:ea typeface="Nunito"/>
                <a:cs typeface="Nunito"/>
                <a:sym typeface="Nunito"/>
              </a:rPr>
              <a:t>R</a:t>
            </a:r>
            <a:r>
              <a:rPr lang="en-US" sz="5400" b="1" i="0" u="none" strike="noStrike" cap="none">
                <a:solidFill>
                  <a:srgbClr val="2F77A4"/>
                </a:solidFill>
                <a:latin typeface="Nunito"/>
                <a:ea typeface="Nunito"/>
                <a:cs typeface="Nunito"/>
                <a:sym typeface="Nunito"/>
              </a:rPr>
              <a:t>esources</a:t>
            </a:r>
            <a:endParaRPr sz="5400" b="1" i="0" u="none" strike="noStrike" cap="none">
              <a:solidFill>
                <a:srgbClr val="2F77A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544" name="Google Shape;544;g22369a0985a_1_263"/>
          <p:cNvCxnSpPr/>
          <p:nvPr/>
        </p:nvCxnSpPr>
        <p:spPr>
          <a:xfrm>
            <a:off x="2136000" y="3989070"/>
            <a:ext cx="7920000" cy="0"/>
          </a:xfrm>
          <a:prstGeom prst="straightConnector1">
            <a:avLst/>
          </a:prstGeom>
          <a:noFill/>
          <a:ln w="25400" cap="flat" cmpd="sng">
            <a:solidFill>
              <a:srgbClr val="2F77A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2369a0985a_1_270"/>
          <p:cNvSpPr txBox="1"/>
          <p:nvPr/>
        </p:nvSpPr>
        <p:spPr>
          <a:xfrm>
            <a:off x="556600" y="308475"/>
            <a:ext cx="67779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US" sz="3700" b="1" i="0" u="none" strike="noStrike" cap="none">
                <a:solidFill>
                  <a:srgbClr val="2F77A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Connect to </a:t>
            </a:r>
            <a:r>
              <a:rPr lang="en-US" sz="3700" b="1">
                <a:solidFill>
                  <a:srgbClr val="2F77A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W</a:t>
            </a:r>
            <a:r>
              <a:rPr lang="en-US" sz="3700" b="1" i="0" u="none" strike="noStrike" cap="none">
                <a:solidFill>
                  <a:srgbClr val="2F77A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eb </a:t>
            </a:r>
            <a:r>
              <a:rPr lang="en-US" sz="3700" b="1">
                <a:solidFill>
                  <a:srgbClr val="2F77A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</a:t>
            </a:r>
            <a:r>
              <a:rPr lang="en-US" sz="3700" b="1" i="0" u="none" strike="noStrike" cap="none">
                <a:solidFill>
                  <a:srgbClr val="2F77A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esources</a:t>
            </a:r>
            <a:endParaRPr sz="3700" b="1" i="0" u="none" strike="noStrike" cap="none">
              <a:solidFill>
                <a:srgbClr val="2F77A4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551" name="Google Shape;551;g22369a0985a_1_270"/>
          <p:cNvGrpSpPr/>
          <p:nvPr/>
        </p:nvGrpSpPr>
        <p:grpSpPr>
          <a:xfrm>
            <a:off x="0" y="223875"/>
            <a:ext cx="468376" cy="815710"/>
            <a:chOff x="0" y="-78772"/>
            <a:chExt cx="602104" cy="1150345"/>
          </a:xfrm>
        </p:grpSpPr>
        <p:sp>
          <p:nvSpPr>
            <p:cNvPr id="552" name="Google Shape;552;g22369a0985a_1_270"/>
            <p:cNvSpPr/>
            <p:nvPr/>
          </p:nvSpPr>
          <p:spPr>
            <a:xfrm>
              <a:off x="0" y="256213"/>
              <a:ext cx="251412" cy="480334"/>
            </a:xfrm>
            <a:custGeom>
              <a:avLst/>
              <a:gdLst/>
              <a:ahLst/>
              <a:cxnLst/>
              <a:rect l="l" t="t" r="r" b="b"/>
              <a:pathLst>
                <a:path w="251412" h="480334" extrusionOk="0">
                  <a:moveTo>
                    <a:pt x="0" y="0"/>
                  </a:moveTo>
                  <a:lnTo>
                    <a:pt x="251412" y="240167"/>
                  </a:lnTo>
                  <a:lnTo>
                    <a:pt x="0" y="480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77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E82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g22369a0985a_1_270"/>
            <p:cNvSpPr/>
            <p:nvPr/>
          </p:nvSpPr>
          <p:spPr>
            <a:xfrm>
              <a:off x="0" y="-78772"/>
              <a:ext cx="602104" cy="1150345"/>
            </a:xfrm>
            <a:custGeom>
              <a:avLst/>
              <a:gdLst/>
              <a:ahLst/>
              <a:cxnLst/>
              <a:rect l="l" t="t" r="r" b="b"/>
              <a:pathLst>
                <a:path w="441911" h="844290" extrusionOk="0">
                  <a:moveTo>
                    <a:pt x="0" y="0"/>
                  </a:moveTo>
                  <a:lnTo>
                    <a:pt x="441911" y="422145"/>
                  </a:lnTo>
                  <a:lnTo>
                    <a:pt x="0" y="844290"/>
                  </a:lnTo>
                  <a:lnTo>
                    <a:pt x="0" y="662312"/>
                  </a:lnTo>
                  <a:lnTo>
                    <a:pt x="251412" y="422145"/>
                  </a:lnTo>
                  <a:lnTo>
                    <a:pt x="0" y="181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77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E82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4" name="Google Shape;554;g22369a0985a_1_270"/>
          <p:cNvSpPr txBox="1"/>
          <p:nvPr/>
        </p:nvSpPr>
        <p:spPr>
          <a:xfrm>
            <a:off x="468375" y="1358500"/>
            <a:ext cx="10520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400" b="0" i="0" u="none" strike="noStrike" cap="none">
                <a:solidFill>
                  <a:srgbClr val="20A7DD"/>
                </a:solidFill>
                <a:latin typeface="Nunito Black"/>
                <a:ea typeface="Nunito Black"/>
                <a:cs typeface="Nunito Black"/>
                <a:sym typeface="Nunito Black"/>
              </a:rPr>
              <a:t>Pageviews of different Tesla Models in Wikipedia</a:t>
            </a:r>
            <a:endParaRPr sz="3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5" name="Google Shape;555;g22369a0985a_1_2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4750" y="2066500"/>
            <a:ext cx="10374959" cy="448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235896ab62_1_170"/>
          <p:cNvSpPr txBox="1"/>
          <p:nvPr/>
        </p:nvSpPr>
        <p:spPr>
          <a:xfrm>
            <a:off x="468375" y="2202000"/>
            <a:ext cx="105201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Ubuntu Medium"/>
                <a:ea typeface="Ubuntu Medium"/>
                <a:cs typeface="Ubuntu Medium"/>
                <a:sym typeface="Ubuntu Medium"/>
              </a:rPr>
              <a:t>Our research could help electric vehicle manufacturers better understand the demands and preferences of their users, which can guide the development of new electric vehicles.</a:t>
            </a:r>
            <a:endParaRPr sz="3000" b="0" i="0" u="none" strike="noStrike" cap="none">
              <a:solidFill>
                <a:srgbClr val="000000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562" name="Google Shape;562;g2235896ab62_1_170"/>
          <p:cNvSpPr txBox="1"/>
          <p:nvPr/>
        </p:nvSpPr>
        <p:spPr>
          <a:xfrm>
            <a:off x="561675" y="328950"/>
            <a:ext cx="5075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2F77A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Application</a:t>
            </a:r>
            <a:endParaRPr sz="3600" b="1" i="0" u="none" strike="noStrike" cap="none">
              <a:solidFill>
                <a:srgbClr val="2F77A4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563" name="Google Shape;563;g2235896ab62_1_170"/>
          <p:cNvGrpSpPr/>
          <p:nvPr/>
        </p:nvGrpSpPr>
        <p:grpSpPr>
          <a:xfrm>
            <a:off x="0" y="223875"/>
            <a:ext cx="468376" cy="815710"/>
            <a:chOff x="0" y="-78772"/>
            <a:chExt cx="602104" cy="1150345"/>
          </a:xfrm>
        </p:grpSpPr>
        <p:sp>
          <p:nvSpPr>
            <p:cNvPr id="564" name="Google Shape;564;g2235896ab62_1_170"/>
            <p:cNvSpPr/>
            <p:nvPr/>
          </p:nvSpPr>
          <p:spPr>
            <a:xfrm>
              <a:off x="0" y="256213"/>
              <a:ext cx="251412" cy="480334"/>
            </a:xfrm>
            <a:custGeom>
              <a:avLst/>
              <a:gdLst/>
              <a:ahLst/>
              <a:cxnLst/>
              <a:rect l="l" t="t" r="r" b="b"/>
              <a:pathLst>
                <a:path w="251412" h="480334" extrusionOk="0">
                  <a:moveTo>
                    <a:pt x="0" y="0"/>
                  </a:moveTo>
                  <a:lnTo>
                    <a:pt x="251412" y="240167"/>
                  </a:lnTo>
                  <a:lnTo>
                    <a:pt x="0" y="480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77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E82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g2235896ab62_1_170"/>
            <p:cNvSpPr/>
            <p:nvPr/>
          </p:nvSpPr>
          <p:spPr>
            <a:xfrm>
              <a:off x="0" y="-78772"/>
              <a:ext cx="602104" cy="1150345"/>
            </a:xfrm>
            <a:custGeom>
              <a:avLst/>
              <a:gdLst/>
              <a:ahLst/>
              <a:cxnLst/>
              <a:rect l="l" t="t" r="r" b="b"/>
              <a:pathLst>
                <a:path w="441911" h="844290" extrusionOk="0">
                  <a:moveTo>
                    <a:pt x="0" y="0"/>
                  </a:moveTo>
                  <a:lnTo>
                    <a:pt x="441911" y="422145"/>
                  </a:lnTo>
                  <a:lnTo>
                    <a:pt x="0" y="844290"/>
                  </a:lnTo>
                  <a:lnTo>
                    <a:pt x="0" y="662312"/>
                  </a:lnTo>
                  <a:lnTo>
                    <a:pt x="251412" y="422145"/>
                  </a:lnTo>
                  <a:lnTo>
                    <a:pt x="0" y="181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77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E82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7" name="Google Shape;227;g2235896ab62_1_0"/>
          <p:cNvCxnSpPr/>
          <p:nvPr/>
        </p:nvCxnSpPr>
        <p:spPr>
          <a:xfrm>
            <a:off x="2136000" y="2306955"/>
            <a:ext cx="7920000" cy="0"/>
          </a:xfrm>
          <a:prstGeom prst="straightConnector1">
            <a:avLst/>
          </a:prstGeom>
          <a:noFill/>
          <a:ln w="25400" cap="flat" cmpd="sng">
            <a:solidFill>
              <a:srgbClr val="2F77A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8" name="Google Shape;228;g2235896ab62_1_0"/>
          <p:cNvSpPr txBox="1"/>
          <p:nvPr/>
        </p:nvSpPr>
        <p:spPr>
          <a:xfrm>
            <a:off x="2348547" y="2548573"/>
            <a:ext cx="74949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i="0" u="none" strike="noStrike" cap="none">
                <a:solidFill>
                  <a:srgbClr val="2F77A4"/>
                </a:solidFill>
                <a:latin typeface="Nunito"/>
                <a:ea typeface="Nunito"/>
                <a:cs typeface="Nunito"/>
                <a:sym typeface="Nunito"/>
              </a:rPr>
              <a:t>Motivation</a:t>
            </a:r>
            <a:endParaRPr sz="7200" b="1" i="0" u="none" strike="noStrike" cap="none">
              <a:solidFill>
                <a:srgbClr val="2F77A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29" name="Google Shape;229;g2235896ab62_1_0"/>
          <p:cNvCxnSpPr/>
          <p:nvPr/>
        </p:nvCxnSpPr>
        <p:spPr>
          <a:xfrm>
            <a:off x="2136000" y="3989070"/>
            <a:ext cx="7920000" cy="0"/>
          </a:xfrm>
          <a:prstGeom prst="straightConnector1">
            <a:avLst/>
          </a:prstGeom>
          <a:noFill/>
          <a:ln w="25400" cap="flat" cmpd="sng">
            <a:solidFill>
              <a:srgbClr val="2F77A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235896ab62_1_72"/>
          <p:cNvSpPr txBox="1"/>
          <p:nvPr/>
        </p:nvSpPr>
        <p:spPr>
          <a:xfrm>
            <a:off x="556600" y="84600"/>
            <a:ext cx="2994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US" sz="3700" b="1" i="0" u="none" strike="noStrike" cap="none">
                <a:solidFill>
                  <a:srgbClr val="2F77A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Motivation</a:t>
            </a:r>
            <a:endParaRPr sz="3700" b="1" i="0" u="none" strike="noStrike" cap="none">
              <a:solidFill>
                <a:srgbClr val="2F77A4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235" name="Google Shape;235;g2235896ab62_1_72"/>
          <p:cNvGrpSpPr/>
          <p:nvPr/>
        </p:nvGrpSpPr>
        <p:grpSpPr>
          <a:xfrm>
            <a:off x="0" y="0"/>
            <a:ext cx="468376" cy="815710"/>
            <a:chOff x="0" y="-78772"/>
            <a:chExt cx="602104" cy="1150345"/>
          </a:xfrm>
        </p:grpSpPr>
        <p:sp>
          <p:nvSpPr>
            <p:cNvPr id="236" name="Google Shape;236;g2235896ab62_1_72"/>
            <p:cNvSpPr/>
            <p:nvPr/>
          </p:nvSpPr>
          <p:spPr>
            <a:xfrm>
              <a:off x="0" y="256213"/>
              <a:ext cx="251412" cy="480334"/>
            </a:xfrm>
            <a:custGeom>
              <a:avLst/>
              <a:gdLst/>
              <a:ahLst/>
              <a:cxnLst/>
              <a:rect l="l" t="t" r="r" b="b"/>
              <a:pathLst>
                <a:path w="251412" h="480334" extrusionOk="0">
                  <a:moveTo>
                    <a:pt x="0" y="0"/>
                  </a:moveTo>
                  <a:lnTo>
                    <a:pt x="251412" y="240167"/>
                  </a:lnTo>
                  <a:lnTo>
                    <a:pt x="0" y="480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77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E82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g2235896ab62_1_72"/>
            <p:cNvSpPr/>
            <p:nvPr/>
          </p:nvSpPr>
          <p:spPr>
            <a:xfrm>
              <a:off x="0" y="-78772"/>
              <a:ext cx="602104" cy="1150345"/>
            </a:xfrm>
            <a:custGeom>
              <a:avLst/>
              <a:gdLst/>
              <a:ahLst/>
              <a:cxnLst/>
              <a:rect l="l" t="t" r="r" b="b"/>
              <a:pathLst>
                <a:path w="441911" h="844290" extrusionOk="0">
                  <a:moveTo>
                    <a:pt x="0" y="0"/>
                  </a:moveTo>
                  <a:lnTo>
                    <a:pt x="441911" y="422145"/>
                  </a:lnTo>
                  <a:lnTo>
                    <a:pt x="0" y="844290"/>
                  </a:lnTo>
                  <a:lnTo>
                    <a:pt x="0" y="662312"/>
                  </a:lnTo>
                  <a:lnTo>
                    <a:pt x="251412" y="422145"/>
                  </a:lnTo>
                  <a:lnTo>
                    <a:pt x="0" y="181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77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E82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8" name="Google Shape;238;g2235896ab62_1_72"/>
          <p:cNvSpPr txBox="1"/>
          <p:nvPr/>
        </p:nvSpPr>
        <p:spPr>
          <a:xfrm>
            <a:off x="350550" y="764888"/>
            <a:ext cx="11490900" cy="1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374151"/>
                </a:solidFill>
                <a:latin typeface="Ubuntu"/>
                <a:ea typeface="Ubuntu"/>
                <a:cs typeface="Ubuntu"/>
                <a:sym typeface="Ubuntu"/>
              </a:rPr>
              <a:t>Electric vehicles have become increasingly popular. Tesla has become one of the most successful and innovative companies in this field. Moreover, its market capitalization exceeds that of traditional car manufacturers. </a:t>
            </a:r>
            <a:endParaRPr sz="2600">
              <a:solidFill>
                <a:srgbClr val="37415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rgbClr val="374151"/>
                </a:solidFill>
                <a:latin typeface="Ubuntu"/>
                <a:ea typeface="Ubuntu"/>
                <a:cs typeface="Ubuntu"/>
                <a:sym typeface="Ubuntu"/>
              </a:rPr>
              <a:t>So we choose Tesla as our study object to see people how to comment.</a:t>
            </a:r>
            <a:endParaRPr sz="2600">
              <a:solidFill>
                <a:srgbClr val="37415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39" name="Google Shape;239;g2235896ab62_1_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46438" y="2977587"/>
            <a:ext cx="5164943" cy="324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2235896ab62_1_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4238" y="2797575"/>
            <a:ext cx="3425049" cy="342504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2235896ab62_1_72"/>
          <p:cNvSpPr txBox="1"/>
          <p:nvPr/>
        </p:nvSpPr>
        <p:spPr>
          <a:xfrm>
            <a:off x="5511650" y="6215800"/>
            <a:ext cx="6186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https://www.statista.com/chart/27733/battery-electric-vehicles-manufacturers/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https://www.statista.com/statistics/1130533/global-market-value-of-carmakers-by-market-cap/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g2235896ab62_1_72"/>
          <p:cNvSpPr txBox="1"/>
          <p:nvPr/>
        </p:nvSpPr>
        <p:spPr>
          <a:xfrm>
            <a:off x="5240063" y="2699338"/>
            <a:ext cx="5777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rgbClr val="0F274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Global market value of carmakers as of March 20, 2023 by market cap</a:t>
            </a:r>
            <a:endParaRPr sz="13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2369a0985a_1_42"/>
          <p:cNvSpPr txBox="1"/>
          <p:nvPr/>
        </p:nvSpPr>
        <p:spPr>
          <a:xfrm>
            <a:off x="556600" y="84600"/>
            <a:ext cx="2994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US" sz="3700" b="1" i="0" u="none" strike="noStrike" cap="none">
                <a:solidFill>
                  <a:srgbClr val="2F77A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Motivation</a:t>
            </a:r>
            <a:endParaRPr sz="3700" b="1" i="0" u="none" strike="noStrike" cap="none">
              <a:solidFill>
                <a:srgbClr val="2F77A4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248" name="Google Shape;248;g22369a0985a_1_42"/>
          <p:cNvGrpSpPr/>
          <p:nvPr/>
        </p:nvGrpSpPr>
        <p:grpSpPr>
          <a:xfrm>
            <a:off x="0" y="0"/>
            <a:ext cx="468376" cy="815710"/>
            <a:chOff x="0" y="-78772"/>
            <a:chExt cx="602104" cy="1150345"/>
          </a:xfrm>
        </p:grpSpPr>
        <p:sp>
          <p:nvSpPr>
            <p:cNvPr id="249" name="Google Shape;249;g22369a0985a_1_42"/>
            <p:cNvSpPr/>
            <p:nvPr/>
          </p:nvSpPr>
          <p:spPr>
            <a:xfrm>
              <a:off x="0" y="256213"/>
              <a:ext cx="251412" cy="480334"/>
            </a:xfrm>
            <a:custGeom>
              <a:avLst/>
              <a:gdLst/>
              <a:ahLst/>
              <a:cxnLst/>
              <a:rect l="l" t="t" r="r" b="b"/>
              <a:pathLst>
                <a:path w="251412" h="480334" extrusionOk="0">
                  <a:moveTo>
                    <a:pt x="0" y="0"/>
                  </a:moveTo>
                  <a:lnTo>
                    <a:pt x="251412" y="240167"/>
                  </a:lnTo>
                  <a:lnTo>
                    <a:pt x="0" y="480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77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E82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g22369a0985a_1_42"/>
            <p:cNvSpPr/>
            <p:nvPr/>
          </p:nvSpPr>
          <p:spPr>
            <a:xfrm>
              <a:off x="0" y="-78772"/>
              <a:ext cx="602104" cy="1150345"/>
            </a:xfrm>
            <a:custGeom>
              <a:avLst/>
              <a:gdLst/>
              <a:ahLst/>
              <a:cxnLst/>
              <a:rect l="l" t="t" r="r" b="b"/>
              <a:pathLst>
                <a:path w="441911" h="844290" extrusionOk="0">
                  <a:moveTo>
                    <a:pt x="0" y="0"/>
                  </a:moveTo>
                  <a:lnTo>
                    <a:pt x="441911" y="422145"/>
                  </a:lnTo>
                  <a:lnTo>
                    <a:pt x="0" y="844290"/>
                  </a:lnTo>
                  <a:lnTo>
                    <a:pt x="0" y="662312"/>
                  </a:lnTo>
                  <a:lnTo>
                    <a:pt x="251412" y="422145"/>
                  </a:lnTo>
                  <a:lnTo>
                    <a:pt x="0" y="181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77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E82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51" name="Google Shape;251;g22369a0985a_1_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7551" y="410500"/>
            <a:ext cx="3768823" cy="1073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22369a0985a_1_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07550" y="2901112"/>
            <a:ext cx="3645529" cy="1021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22369a0985a_1_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01816" y="3047256"/>
            <a:ext cx="1598309" cy="80543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22369a0985a_1_42"/>
          <p:cNvSpPr txBox="1"/>
          <p:nvPr/>
        </p:nvSpPr>
        <p:spPr>
          <a:xfrm>
            <a:off x="5415900" y="5674250"/>
            <a:ext cx="67761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https://www.caranddriver.com/news/a35785277/tesla-fsd-california-self-driving/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https://observer.com/2021/03/tesla-full-self-driving-beta-level-2-not-self-driving/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https://electrek.co/2021/04/22/elon-musk-dismisses-valid-criticism-of-tesla-weird-attacks-media/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https://www.bnnbloomberg.ca/tesla-crash-involving-well-known-actor-draws-attention-in-china-1.1795484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https://en.wikipedia.org/wiki/Criticism_of_Tesla,_Inc</a:t>
            </a: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g22369a0985a_1_4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607555" y="1755174"/>
            <a:ext cx="4058486" cy="102106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22369a0985a_1_42"/>
          <p:cNvSpPr txBox="1"/>
          <p:nvPr/>
        </p:nvSpPr>
        <p:spPr>
          <a:xfrm>
            <a:off x="556600" y="898800"/>
            <a:ext cx="5862300" cy="28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endParaRPr sz="145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rgbClr val="374151"/>
                </a:solidFill>
                <a:latin typeface="Ubuntu"/>
                <a:ea typeface="Ubuntu"/>
                <a:cs typeface="Ubuntu"/>
                <a:sym typeface="Ubuntu"/>
              </a:rPr>
              <a:t>People online have been generous with their praise for Tesla</a:t>
            </a:r>
            <a:r>
              <a:rPr lang="en-US" sz="265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sz="2600" b="0" i="0" u="none" strike="noStrike" cap="none">
                <a:solidFill>
                  <a:srgbClr val="374151"/>
                </a:solidFill>
                <a:latin typeface="Ubuntu"/>
                <a:ea typeface="Ubuntu"/>
                <a:cs typeface="Ubuntu"/>
                <a:sym typeface="Ubuntu"/>
              </a:rPr>
              <a:t>However, there are also many Negative news and comments on it. For example, misleading on “Self-Driving”, safety issues, quality issues, etc.</a:t>
            </a:r>
            <a:endParaRPr sz="2600" b="0" i="0" u="none" strike="noStrike" cap="none">
              <a:solidFill>
                <a:srgbClr val="37415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7" name="Google Shape;257;g22369a0985a_1_42"/>
          <p:cNvSpPr txBox="1"/>
          <p:nvPr/>
        </p:nvSpPr>
        <p:spPr>
          <a:xfrm>
            <a:off x="858900" y="4148200"/>
            <a:ext cx="104742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What exactly do people think of it? </a:t>
            </a:r>
            <a:endParaRPr sz="2800" b="1" i="0" u="none" strike="noStrike" cap="non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We study the comments on YouTube and Reddit to gain an insight into what people say about it.</a:t>
            </a:r>
            <a:endParaRPr sz="2800" b="1" i="0" u="none" strike="noStrike" cap="non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2" name="Google Shape;262;g22369a0985a_1_80"/>
          <p:cNvCxnSpPr/>
          <p:nvPr/>
        </p:nvCxnSpPr>
        <p:spPr>
          <a:xfrm>
            <a:off x="2136000" y="2306955"/>
            <a:ext cx="7920000" cy="0"/>
          </a:xfrm>
          <a:prstGeom prst="straightConnector1">
            <a:avLst/>
          </a:prstGeom>
          <a:noFill/>
          <a:ln w="25400" cap="flat" cmpd="sng">
            <a:solidFill>
              <a:srgbClr val="2F77A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3" name="Google Shape;263;g22369a0985a_1_80"/>
          <p:cNvSpPr txBox="1"/>
          <p:nvPr/>
        </p:nvSpPr>
        <p:spPr>
          <a:xfrm>
            <a:off x="2348547" y="2548573"/>
            <a:ext cx="74949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1" i="0" u="none" strike="noStrike" cap="none">
                <a:solidFill>
                  <a:srgbClr val="2F77A4"/>
                </a:solidFill>
                <a:latin typeface="Nunito"/>
                <a:ea typeface="Nunito"/>
                <a:cs typeface="Nunito"/>
                <a:sym typeface="Nunito"/>
              </a:rPr>
              <a:t>Data Extraction</a:t>
            </a:r>
            <a:endParaRPr sz="7200" b="1" i="0" u="none" strike="noStrike" cap="none">
              <a:solidFill>
                <a:srgbClr val="2F77A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64" name="Google Shape;264;g22369a0985a_1_80"/>
          <p:cNvCxnSpPr/>
          <p:nvPr/>
        </p:nvCxnSpPr>
        <p:spPr>
          <a:xfrm>
            <a:off x="2136000" y="3989070"/>
            <a:ext cx="7920000" cy="0"/>
          </a:xfrm>
          <a:prstGeom prst="straightConnector1">
            <a:avLst/>
          </a:prstGeom>
          <a:noFill/>
          <a:ln w="25400" cap="flat" cmpd="sng">
            <a:solidFill>
              <a:srgbClr val="2F77A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261e5580a6_1_18"/>
          <p:cNvSpPr txBox="1"/>
          <p:nvPr/>
        </p:nvSpPr>
        <p:spPr>
          <a:xfrm>
            <a:off x="556600" y="84600"/>
            <a:ext cx="40812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US" sz="3700" b="1" i="0" u="none" strike="noStrike" cap="none">
                <a:solidFill>
                  <a:srgbClr val="2F77A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Data Extraction</a:t>
            </a:r>
            <a:endParaRPr sz="3700" b="1" i="0" u="none" strike="noStrike" cap="none">
              <a:solidFill>
                <a:srgbClr val="2F77A4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270" name="Google Shape;270;g2261e5580a6_1_18"/>
          <p:cNvGrpSpPr/>
          <p:nvPr/>
        </p:nvGrpSpPr>
        <p:grpSpPr>
          <a:xfrm>
            <a:off x="0" y="0"/>
            <a:ext cx="468376" cy="815710"/>
            <a:chOff x="0" y="-78772"/>
            <a:chExt cx="602104" cy="1150345"/>
          </a:xfrm>
        </p:grpSpPr>
        <p:sp>
          <p:nvSpPr>
            <p:cNvPr id="271" name="Google Shape;271;g2261e5580a6_1_18"/>
            <p:cNvSpPr/>
            <p:nvPr/>
          </p:nvSpPr>
          <p:spPr>
            <a:xfrm>
              <a:off x="0" y="256213"/>
              <a:ext cx="251412" cy="480334"/>
            </a:xfrm>
            <a:custGeom>
              <a:avLst/>
              <a:gdLst/>
              <a:ahLst/>
              <a:cxnLst/>
              <a:rect l="l" t="t" r="r" b="b"/>
              <a:pathLst>
                <a:path w="251412" h="480334" extrusionOk="0">
                  <a:moveTo>
                    <a:pt x="0" y="0"/>
                  </a:moveTo>
                  <a:lnTo>
                    <a:pt x="251412" y="240167"/>
                  </a:lnTo>
                  <a:lnTo>
                    <a:pt x="0" y="480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77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E82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g2261e5580a6_1_18"/>
            <p:cNvSpPr/>
            <p:nvPr/>
          </p:nvSpPr>
          <p:spPr>
            <a:xfrm>
              <a:off x="0" y="-78772"/>
              <a:ext cx="602104" cy="1150345"/>
            </a:xfrm>
            <a:custGeom>
              <a:avLst/>
              <a:gdLst/>
              <a:ahLst/>
              <a:cxnLst/>
              <a:rect l="l" t="t" r="r" b="b"/>
              <a:pathLst>
                <a:path w="441911" h="844290" extrusionOk="0">
                  <a:moveTo>
                    <a:pt x="0" y="0"/>
                  </a:moveTo>
                  <a:lnTo>
                    <a:pt x="441911" y="422145"/>
                  </a:lnTo>
                  <a:lnTo>
                    <a:pt x="0" y="844290"/>
                  </a:lnTo>
                  <a:lnTo>
                    <a:pt x="0" y="662312"/>
                  </a:lnTo>
                  <a:lnTo>
                    <a:pt x="251412" y="422145"/>
                  </a:lnTo>
                  <a:lnTo>
                    <a:pt x="0" y="181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77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E82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3" name="Google Shape;273;g2261e5580a6_1_18"/>
          <p:cNvSpPr/>
          <p:nvPr/>
        </p:nvSpPr>
        <p:spPr>
          <a:xfrm>
            <a:off x="301645" y="1669025"/>
            <a:ext cx="1512000" cy="9165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2F77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Reddit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2261e5580a6_1_18"/>
          <p:cNvSpPr/>
          <p:nvPr/>
        </p:nvSpPr>
        <p:spPr>
          <a:xfrm>
            <a:off x="301595" y="4224200"/>
            <a:ext cx="1512000" cy="9165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2F77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YouTube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0d68f3637d_0_26"/>
          <p:cNvSpPr txBox="1"/>
          <p:nvPr/>
        </p:nvSpPr>
        <p:spPr>
          <a:xfrm>
            <a:off x="556600" y="84600"/>
            <a:ext cx="40812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US" sz="3700" b="1" i="0" u="none" strike="noStrike" cap="none">
                <a:solidFill>
                  <a:srgbClr val="2F77A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Data Extraction</a:t>
            </a:r>
            <a:endParaRPr sz="3700" b="1" i="0" u="none" strike="noStrike" cap="none">
              <a:solidFill>
                <a:srgbClr val="2F77A4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280" name="Google Shape;280;g30d68f3637d_0_26"/>
          <p:cNvGrpSpPr/>
          <p:nvPr/>
        </p:nvGrpSpPr>
        <p:grpSpPr>
          <a:xfrm>
            <a:off x="0" y="0"/>
            <a:ext cx="468376" cy="815710"/>
            <a:chOff x="0" y="-78772"/>
            <a:chExt cx="602104" cy="1150345"/>
          </a:xfrm>
        </p:grpSpPr>
        <p:sp>
          <p:nvSpPr>
            <p:cNvPr id="281" name="Google Shape;281;g30d68f3637d_0_26"/>
            <p:cNvSpPr/>
            <p:nvPr/>
          </p:nvSpPr>
          <p:spPr>
            <a:xfrm>
              <a:off x="0" y="256213"/>
              <a:ext cx="251412" cy="480334"/>
            </a:xfrm>
            <a:custGeom>
              <a:avLst/>
              <a:gdLst/>
              <a:ahLst/>
              <a:cxnLst/>
              <a:rect l="l" t="t" r="r" b="b"/>
              <a:pathLst>
                <a:path w="251412" h="480334" extrusionOk="0">
                  <a:moveTo>
                    <a:pt x="0" y="0"/>
                  </a:moveTo>
                  <a:lnTo>
                    <a:pt x="251412" y="240167"/>
                  </a:lnTo>
                  <a:lnTo>
                    <a:pt x="0" y="480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77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E82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g30d68f3637d_0_26"/>
            <p:cNvSpPr/>
            <p:nvPr/>
          </p:nvSpPr>
          <p:spPr>
            <a:xfrm>
              <a:off x="0" y="-78772"/>
              <a:ext cx="602104" cy="1150345"/>
            </a:xfrm>
            <a:custGeom>
              <a:avLst/>
              <a:gdLst/>
              <a:ahLst/>
              <a:cxnLst/>
              <a:rect l="l" t="t" r="r" b="b"/>
              <a:pathLst>
                <a:path w="441911" h="844290" extrusionOk="0">
                  <a:moveTo>
                    <a:pt x="0" y="0"/>
                  </a:moveTo>
                  <a:lnTo>
                    <a:pt x="441911" y="422145"/>
                  </a:lnTo>
                  <a:lnTo>
                    <a:pt x="0" y="844290"/>
                  </a:lnTo>
                  <a:lnTo>
                    <a:pt x="0" y="662312"/>
                  </a:lnTo>
                  <a:lnTo>
                    <a:pt x="251412" y="422145"/>
                  </a:lnTo>
                  <a:lnTo>
                    <a:pt x="0" y="181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77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E82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85" name="Google Shape;285;g30d68f3637d_0_26"/>
          <p:cNvCxnSpPr>
            <a:cxnSpLocks/>
            <a:endCxn id="286" idx="1"/>
          </p:cNvCxnSpPr>
          <p:nvPr/>
        </p:nvCxnSpPr>
        <p:spPr>
          <a:xfrm rot="10800000" flipH="1">
            <a:off x="1821625" y="2119175"/>
            <a:ext cx="1064700" cy="8100"/>
          </a:xfrm>
          <a:prstGeom prst="straightConnector1">
            <a:avLst/>
          </a:prstGeom>
          <a:noFill/>
          <a:ln w="38100" cap="flat" cmpd="sng">
            <a:solidFill>
              <a:srgbClr val="2F77A4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87" name="Google Shape;287;g30d68f3637d_0_26"/>
          <p:cNvSpPr/>
          <p:nvPr/>
        </p:nvSpPr>
        <p:spPr>
          <a:xfrm>
            <a:off x="1679000" y="1502025"/>
            <a:ext cx="12786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API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30d68f3637d_0_26"/>
          <p:cNvSpPr/>
          <p:nvPr/>
        </p:nvSpPr>
        <p:spPr>
          <a:xfrm>
            <a:off x="2886350" y="1660900"/>
            <a:ext cx="1750200" cy="9165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2F77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Subissions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30d68f3637d_0_26"/>
          <p:cNvSpPr/>
          <p:nvPr/>
        </p:nvSpPr>
        <p:spPr>
          <a:xfrm>
            <a:off x="2886350" y="4224175"/>
            <a:ext cx="1750200" cy="9165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2F77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Videos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9" name="Google Shape;289;g30d68f3637d_0_26"/>
          <p:cNvCxnSpPr>
            <a:cxnSpLocks/>
            <a:endCxn id="288" idx="1"/>
          </p:cNvCxnSpPr>
          <p:nvPr/>
        </p:nvCxnSpPr>
        <p:spPr>
          <a:xfrm>
            <a:off x="1821575" y="4682450"/>
            <a:ext cx="1064700" cy="0"/>
          </a:xfrm>
          <a:prstGeom prst="straightConnector1">
            <a:avLst/>
          </a:prstGeom>
          <a:noFill/>
          <a:ln w="38100" cap="flat" cmpd="sng">
            <a:solidFill>
              <a:srgbClr val="2F77A4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90" name="Google Shape;290;g30d68f3637d_0_26"/>
          <p:cNvSpPr/>
          <p:nvPr/>
        </p:nvSpPr>
        <p:spPr>
          <a:xfrm>
            <a:off x="1750250" y="4637775"/>
            <a:ext cx="1136100" cy="7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Selenium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30d68f3637d_0_26"/>
          <p:cNvSpPr/>
          <p:nvPr/>
        </p:nvSpPr>
        <p:spPr>
          <a:xfrm>
            <a:off x="1011925" y="2849850"/>
            <a:ext cx="2733300" cy="1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16B0E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Keyword: Tesla Model</a:t>
            </a:r>
            <a:endParaRPr sz="2000" b="1" i="0" u="none" strike="noStrike" cap="none">
              <a:solidFill>
                <a:srgbClr val="16B0E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2" name="Google Shape;292;g30d68f3637d_0_26"/>
          <p:cNvCxnSpPr/>
          <p:nvPr/>
        </p:nvCxnSpPr>
        <p:spPr>
          <a:xfrm rot="10800000" flipH="1">
            <a:off x="2353688" y="2304188"/>
            <a:ext cx="600" cy="775800"/>
          </a:xfrm>
          <a:prstGeom prst="straightConnector1">
            <a:avLst/>
          </a:prstGeom>
          <a:noFill/>
          <a:ln w="38100" cap="flat" cmpd="sng">
            <a:solidFill>
              <a:srgbClr val="16B0E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3" name="Google Shape;293;g30d68f3637d_0_26"/>
          <p:cNvCxnSpPr/>
          <p:nvPr/>
        </p:nvCxnSpPr>
        <p:spPr>
          <a:xfrm>
            <a:off x="2317988" y="3733263"/>
            <a:ext cx="600" cy="775800"/>
          </a:xfrm>
          <a:prstGeom prst="straightConnector1">
            <a:avLst/>
          </a:prstGeom>
          <a:noFill/>
          <a:ln w="38100" cap="flat" cmpd="sng">
            <a:solidFill>
              <a:srgbClr val="16B0E3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" name="Google Shape;273;g2261e5580a6_1_18">
            <a:extLst>
              <a:ext uri="{FF2B5EF4-FFF2-40B4-BE49-F238E27FC236}">
                <a16:creationId xmlns:a16="http://schemas.microsoft.com/office/drawing/2014/main" id="{AA9D5E90-5106-EB97-8C80-A3DC96BA49C3}"/>
              </a:ext>
            </a:extLst>
          </p:cNvPr>
          <p:cNvSpPr/>
          <p:nvPr/>
        </p:nvSpPr>
        <p:spPr>
          <a:xfrm>
            <a:off x="301645" y="1669025"/>
            <a:ext cx="1512000" cy="9165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2F77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Reddit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g2261e5580a6_1_18">
            <a:extLst>
              <a:ext uri="{FF2B5EF4-FFF2-40B4-BE49-F238E27FC236}">
                <a16:creationId xmlns:a16="http://schemas.microsoft.com/office/drawing/2014/main" id="{A6415365-AF4D-81DD-856F-5512A3E96E9E}"/>
              </a:ext>
            </a:extLst>
          </p:cNvPr>
          <p:cNvSpPr/>
          <p:nvPr/>
        </p:nvSpPr>
        <p:spPr>
          <a:xfrm>
            <a:off x="301595" y="4224200"/>
            <a:ext cx="1512000" cy="9165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2F77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YouTube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0d68f3637d_0_1"/>
          <p:cNvSpPr txBox="1"/>
          <p:nvPr/>
        </p:nvSpPr>
        <p:spPr>
          <a:xfrm>
            <a:off x="556600" y="84600"/>
            <a:ext cx="40812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en-US" sz="3700" b="1" i="0" u="none" strike="noStrike" cap="none">
                <a:solidFill>
                  <a:srgbClr val="2F77A4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Data Extraction</a:t>
            </a:r>
            <a:endParaRPr sz="3700" b="1" i="0" u="none" strike="noStrike" cap="none">
              <a:solidFill>
                <a:srgbClr val="2F77A4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299" name="Google Shape;299;g30d68f3637d_0_1"/>
          <p:cNvGrpSpPr/>
          <p:nvPr/>
        </p:nvGrpSpPr>
        <p:grpSpPr>
          <a:xfrm>
            <a:off x="0" y="0"/>
            <a:ext cx="468376" cy="815710"/>
            <a:chOff x="0" y="-78772"/>
            <a:chExt cx="602104" cy="1150345"/>
          </a:xfrm>
        </p:grpSpPr>
        <p:sp>
          <p:nvSpPr>
            <p:cNvPr id="300" name="Google Shape;300;g30d68f3637d_0_1"/>
            <p:cNvSpPr/>
            <p:nvPr/>
          </p:nvSpPr>
          <p:spPr>
            <a:xfrm>
              <a:off x="0" y="256213"/>
              <a:ext cx="251412" cy="480334"/>
            </a:xfrm>
            <a:custGeom>
              <a:avLst/>
              <a:gdLst/>
              <a:ahLst/>
              <a:cxnLst/>
              <a:rect l="l" t="t" r="r" b="b"/>
              <a:pathLst>
                <a:path w="251412" h="480334" extrusionOk="0">
                  <a:moveTo>
                    <a:pt x="0" y="0"/>
                  </a:moveTo>
                  <a:lnTo>
                    <a:pt x="251412" y="240167"/>
                  </a:lnTo>
                  <a:lnTo>
                    <a:pt x="0" y="480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77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E82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g30d68f3637d_0_1"/>
            <p:cNvSpPr/>
            <p:nvPr/>
          </p:nvSpPr>
          <p:spPr>
            <a:xfrm>
              <a:off x="0" y="-78772"/>
              <a:ext cx="602104" cy="1150345"/>
            </a:xfrm>
            <a:custGeom>
              <a:avLst/>
              <a:gdLst/>
              <a:ahLst/>
              <a:cxnLst/>
              <a:rect l="l" t="t" r="r" b="b"/>
              <a:pathLst>
                <a:path w="441911" h="844290" extrusionOk="0">
                  <a:moveTo>
                    <a:pt x="0" y="0"/>
                  </a:moveTo>
                  <a:lnTo>
                    <a:pt x="441911" y="422145"/>
                  </a:lnTo>
                  <a:lnTo>
                    <a:pt x="0" y="844290"/>
                  </a:lnTo>
                  <a:lnTo>
                    <a:pt x="0" y="662312"/>
                  </a:lnTo>
                  <a:lnTo>
                    <a:pt x="251412" y="422145"/>
                  </a:lnTo>
                  <a:lnTo>
                    <a:pt x="0" y="181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77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E820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04" name="Google Shape;304;g30d68f3637d_0_1"/>
          <p:cNvCxnSpPr>
            <a:cxnSpLocks/>
            <a:endCxn id="305" idx="1"/>
          </p:cNvCxnSpPr>
          <p:nvPr/>
        </p:nvCxnSpPr>
        <p:spPr>
          <a:xfrm rot="10800000" flipH="1">
            <a:off x="1821625" y="2119175"/>
            <a:ext cx="1064700" cy="8100"/>
          </a:xfrm>
          <a:prstGeom prst="straightConnector1">
            <a:avLst/>
          </a:prstGeom>
          <a:noFill/>
          <a:ln w="38100" cap="flat" cmpd="sng">
            <a:solidFill>
              <a:srgbClr val="2F77A4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06" name="Google Shape;306;g30d68f3637d_0_1"/>
          <p:cNvSpPr/>
          <p:nvPr/>
        </p:nvSpPr>
        <p:spPr>
          <a:xfrm>
            <a:off x="1679000" y="1502025"/>
            <a:ext cx="12786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API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30d68f3637d_0_1"/>
          <p:cNvSpPr/>
          <p:nvPr/>
        </p:nvSpPr>
        <p:spPr>
          <a:xfrm>
            <a:off x="2886350" y="1660900"/>
            <a:ext cx="1750200" cy="9165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2F77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Subissions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30d68f3637d_0_1"/>
          <p:cNvSpPr/>
          <p:nvPr/>
        </p:nvSpPr>
        <p:spPr>
          <a:xfrm>
            <a:off x="2886350" y="4224175"/>
            <a:ext cx="1750200" cy="9165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2F77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Videos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8" name="Google Shape;308;g30d68f3637d_0_1"/>
          <p:cNvCxnSpPr>
            <a:cxnSpLocks/>
            <a:endCxn id="307" idx="1"/>
          </p:cNvCxnSpPr>
          <p:nvPr/>
        </p:nvCxnSpPr>
        <p:spPr>
          <a:xfrm>
            <a:off x="1821575" y="4682450"/>
            <a:ext cx="1064700" cy="0"/>
          </a:xfrm>
          <a:prstGeom prst="straightConnector1">
            <a:avLst/>
          </a:prstGeom>
          <a:noFill/>
          <a:ln w="38100" cap="flat" cmpd="sng">
            <a:solidFill>
              <a:srgbClr val="2F77A4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9" name="Google Shape;309;g30d68f3637d_0_1"/>
          <p:cNvCxnSpPr>
            <a:stCxn id="305" idx="3"/>
            <a:endCxn id="310" idx="1"/>
          </p:cNvCxnSpPr>
          <p:nvPr/>
        </p:nvCxnSpPr>
        <p:spPr>
          <a:xfrm rot="10800000" flipH="1">
            <a:off x="4636550" y="2114050"/>
            <a:ext cx="818400" cy="5100"/>
          </a:xfrm>
          <a:prstGeom prst="straightConnector1">
            <a:avLst/>
          </a:prstGeom>
          <a:noFill/>
          <a:ln w="38100" cap="flat" cmpd="sng">
            <a:solidFill>
              <a:srgbClr val="2F77A4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1" name="Google Shape;311;g30d68f3637d_0_1"/>
          <p:cNvCxnSpPr>
            <a:stCxn id="307" idx="3"/>
            <a:endCxn id="312" idx="1"/>
          </p:cNvCxnSpPr>
          <p:nvPr/>
        </p:nvCxnSpPr>
        <p:spPr>
          <a:xfrm>
            <a:off x="4636550" y="4682425"/>
            <a:ext cx="818400" cy="15300"/>
          </a:xfrm>
          <a:prstGeom prst="straightConnector1">
            <a:avLst/>
          </a:prstGeom>
          <a:noFill/>
          <a:ln w="38100" cap="flat" cmpd="sng">
            <a:solidFill>
              <a:srgbClr val="2F77A4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0" name="Google Shape;310;g30d68f3637d_0_1"/>
          <p:cNvSpPr/>
          <p:nvPr/>
        </p:nvSpPr>
        <p:spPr>
          <a:xfrm>
            <a:off x="5454800" y="1655900"/>
            <a:ext cx="2357100" cy="9165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2F77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comments of submissions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30d68f3637d_0_1"/>
          <p:cNvSpPr/>
          <p:nvPr/>
        </p:nvSpPr>
        <p:spPr>
          <a:xfrm>
            <a:off x="1750250" y="4637775"/>
            <a:ext cx="1136100" cy="7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Selenium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30d68f3637d_0_1"/>
          <p:cNvSpPr/>
          <p:nvPr/>
        </p:nvSpPr>
        <p:spPr>
          <a:xfrm>
            <a:off x="5454800" y="4239350"/>
            <a:ext cx="2357100" cy="9165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2F77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comments of videos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30d68f3637d_0_1"/>
          <p:cNvSpPr/>
          <p:nvPr/>
        </p:nvSpPr>
        <p:spPr>
          <a:xfrm>
            <a:off x="1011925" y="2849850"/>
            <a:ext cx="2733300" cy="1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16B0E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Keyword: Tesla Model</a:t>
            </a:r>
            <a:endParaRPr sz="2000" b="1" i="0" u="none" strike="noStrike" cap="none">
              <a:solidFill>
                <a:srgbClr val="16B0E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30d68f3637d_0_1"/>
          <p:cNvSpPr/>
          <p:nvPr/>
        </p:nvSpPr>
        <p:spPr>
          <a:xfrm>
            <a:off x="3976525" y="2854913"/>
            <a:ext cx="2486100" cy="1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16B0E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Extract comments</a:t>
            </a:r>
            <a:endParaRPr sz="2000" b="1" i="0" u="none" strike="noStrike" cap="none">
              <a:solidFill>
                <a:srgbClr val="16B0E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" name="Google Shape;316;g30d68f3637d_0_1"/>
          <p:cNvCxnSpPr/>
          <p:nvPr/>
        </p:nvCxnSpPr>
        <p:spPr>
          <a:xfrm rot="10800000" flipH="1">
            <a:off x="2353688" y="2304188"/>
            <a:ext cx="600" cy="775800"/>
          </a:xfrm>
          <a:prstGeom prst="straightConnector1">
            <a:avLst/>
          </a:prstGeom>
          <a:noFill/>
          <a:ln w="38100" cap="flat" cmpd="sng">
            <a:solidFill>
              <a:srgbClr val="16B0E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7" name="Google Shape;317;g30d68f3637d_0_1"/>
          <p:cNvCxnSpPr/>
          <p:nvPr/>
        </p:nvCxnSpPr>
        <p:spPr>
          <a:xfrm>
            <a:off x="2317988" y="3733263"/>
            <a:ext cx="600" cy="775800"/>
          </a:xfrm>
          <a:prstGeom prst="straightConnector1">
            <a:avLst/>
          </a:prstGeom>
          <a:noFill/>
          <a:ln w="38100" cap="flat" cmpd="sng">
            <a:solidFill>
              <a:srgbClr val="16B0E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8" name="Google Shape;318;g30d68f3637d_0_1"/>
          <p:cNvCxnSpPr/>
          <p:nvPr/>
        </p:nvCxnSpPr>
        <p:spPr>
          <a:xfrm rot="10800000" flipH="1">
            <a:off x="5045363" y="2304188"/>
            <a:ext cx="600" cy="775800"/>
          </a:xfrm>
          <a:prstGeom prst="straightConnector1">
            <a:avLst/>
          </a:prstGeom>
          <a:noFill/>
          <a:ln w="38100" cap="flat" cmpd="sng">
            <a:solidFill>
              <a:srgbClr val="16B0E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9" name="Google Shape;319;g30d68f3637d_0_1"/>
          <p:cNvCxnSpPr/>
          <p:nvPr/>
        </p:nvCxnSpPr>
        <p:spPr>
          <a:xfrm>
            <a:off x="5045750" y="3733100"/>
            <a:ext cx="0" cy="752700"/>
          </a:xfrm>
          <a:prstGeom prst="straightConnector1">
            <a:avLst/>
          </a:prstGeom>
          <a:noFill/>
          <a:ln w="38100" cap="flat" cmpd="sng">
            <a:solidFill>
              <a:srgbClr val="16B0E3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" name="Google Shape;273;g2261e5580a6_1_18">
            <a:extLst>
              <a:ext uri="{FF2B5EF4-FFF2-40B4-BE49-F238E27FC236}">
                <a16:creationId xmlns:a16="http://schemas.microsoft.com/office/drawing/2014/main" id="{21B5E544-0F80-B360-1AD6-0637B361E029}"/>
              </a:ext>
            </a:extLst>
          </p:cNvPr>
          <p:cNvSpPr/>
          <p:nvPr/>
        </p:nvSpPr>
        <p:spPr>
          <a:xfrm>
            <a:off x="301645" y="1669025"/>
            <a:ext cx="1512000" cy="9165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2F77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Reddit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74;g2261e5580a6_1_18">
            <a:extLst>
              <a:ext uri="{FF2B5EF4-FFF2-40B4-BE49-F238E27FC236}">
                <a16:creationId xmlns:a16="http://schemas.microsoft.com/office/drawing/2014/main" id="{555218F6-CBDD-B82C-65D9-6056291E474E}"/>
              </a:ext>
            </a:extLst>
          </p:cNvPr>
          <p:cNvSpPr/>
          <p:nvPr/>
        </p:nvSpPr>
        <p:spPr>
          <a:xfrm>
            <a:off x="301595" y="4224200"/>
            <a:ext cx="1512000" cy="9165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2F77A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YouTube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998</Words>
  <Application>Microsoft Office PowerPoint</Application>
  <PresentationFormat>宽屏</PresentationFormat>
  <Paragraphs>145</Paragraphs>
  <Slides>28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42" baseType="lpstr">
      <vt:lpstr>Calibri</vt:lpstr>
      <vt:lpstr>Arial</vt:lpstr>
      <vt:lpstr>Ubuntu Medium</vt:lpstr>
      <vt:lpstr>Lato</vt:lpstr>
      <vt:lpstr>Roboto</vt:lpstr>
      <vt:lpstr>Ubuntu</vt:lpstr>
      <vt:lpstr>Microsoft Yahei</vt:lpstr>
      <vt:lpstr>Nunito Black</vt:lpstr>
      <vt:lpstr>Nunito</vt:lpstr>
      <vt:lpstr>Trebuchet MS</vt:lpstr>
      <vt:lpstr>Nunito ExtraBold</vt:lpstr>
      <vt:lpstr>Noto Sans Symbols</vt:lpstr>
      <vt:lpstr>平面</vt:lpstr>
      <vt:lpstr>Office 主题</vt:lpstr>
      <vt:lpstr>How do people like Tesla?  An insight report based on comments from YouTube and Reddit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zhang xu</dc:creator>
  <cp:lastModifiedBy>Yuxi Qiao</cp:lastModifiedBy>
  <cp:revision>2</cp:revision>
  <dcterms:created xsi:type="dcterms:W3CDTF">2023-03-23T11:20:55Z</dcterms:created>
  <dcterms:modified xsi:type="dcterms:W3CDTF">2024-10-23T12:05:04Z</dcterms:modified>
</cp:coreProperties>
</file>